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4"/>
  </p:notesMasterIdLst>
  <p:handoutMasterIdLst>
    <p:handoutMasterId r:id="rId45"/>
  </p:handoutMasterIdLst>
  <p:sldIdLst>
    <p:sldId id="1009" r:id="rId2"/>
    <p:sldId id="591" r:id="rId3"/>
    <p:sldId id="867" r:id="rId4"/>
    <p:sldId id="868" r:id="rId5"/>
    <p:sldId id="869" r:id="rId6"/>
    <p:sldId id="923" r:id="rId7"/>
    <p:sldId id="796" r:id="rId8"/>
    <p:sldId id="925" r:id="rId9"/>
    <p:sldId id="1010" r:id="rId10"/>
    <p:sldId id="1011" r:id="rId11"/>
    <p:sldId id="932" r:id="rId12"/>
    <p:sldId id="1012" r:id="rId13"/>
    <p:sldId id="1015" r:id="rId14"/>
    <p:sldId id="928" r:id="rId15"/>
    <p:sldId id="992" r:id="rId16"/>
    <p:sldId id="873" r:id="rId17"/>
    <p:sldId id="874" r:id="rId18"/>
    <p:sldId id="875" r:id="rId19"/>
    <p:sldId id="1014" r:id="rId20"/>
    <p:sldId id="973" r:id="rId21"/>
    <p:sldId id="994" r:id="rId22"/>
    <p:sldId id="997" r:id="rId23"/>
    <p:sldId id="939" r:id="rId24"/>
    <p:sldId id="946" r:id="rId25"/>
    <p:sldId id="948" r:id="rId26"/>
    <p:sldId id="1016" r:id="rId27"/>
    <p:sldId id="941" r:id="rId28"/>
    <p:sldId id="942" r:id="rId29"/>
    <p:sldId id="1013" r:id="rId30"/>
    <p:sldId id="1019" r:id="rId31"/>
    <p:sldId id="902" r:id="rId32"/>
    <p:sldId id="903" r:id="rId33"/>
    <p:sldId id="1017" r:id="rId34"/>
    <p:sldId id="1018" r:id="rId35"/>
    <p:sldId id="1020" r:id="rId36"/>
    <p:sldId id="971" r:id="rId37"/>
    <p:sldId id="908" r:id="rId38"/>
    <p:sldId id="978" r:id="rId39"/>
    <p:sldId id="807" r:id="rId40"/>
    <p:sldId id="820" r:id="rId41"/>
    <p:sldId id="601" r:id="rId42"/>
    <p:sldId id="592" r:id="rId4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94"/>
  </p:normalViewPr>
  <p:slideViewPr>
    <p:cSldViewPr snapToGrid="0">
      <p:cViewPr varScale="1">
        <p:scale>
          <a:sx n="121" d="100"/>
          <a:sy n="121" d="100"/>
        </p:scale>
        <p:origin x="1408" y="176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3/3/22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3/3/22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0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B401D-6AC0-47DE-98DE-4615CD47E7E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4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4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1951AD-949C-43C3-A025-7D92CD3360A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14438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7275F837-2BD5-4632-8FA9-B8678CA0A7D7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439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439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439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3B7DDA-5B94-4441-8F1F-5B192E5D521C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74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7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8E3946-41A6-49B6-800D-4B2C39E12FBF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14746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EE3E5BB-2503-4D28-8F05-E3AB8838D93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746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746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746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8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5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3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5AD1E2-B0FC-4E3B-B891-B4DF2A332F29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988CC-F66F-45DF-89AB-B09AB29F4C85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12800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F02ED842-A00B-4EA0-97BA-328421539C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2800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2800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2801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2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41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6325071-32EE-4A93-980C-5A1A144375BC}" type="datetime1">
              <a:rPr lang="en-US" smtClean="0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687F4F-F059-432C-A1F8-B98095E8E93B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F90A56-1748-4456-82E4-69C1276B6E8D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23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2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9BE7AF-84C0-4A76-949F-B942108DE0F6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4234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3D41A402-667C-41CA-BCD1-08A9410AFFDE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12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234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234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9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A29B6D-E392-40BF-B3C4-1B5482866626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3/3/22</a:t>
            </a:fld>
            <a:endParaRPr lang="en-US" altLang="en-US" sz="1300"/>
          </a:p>
        </p:txBody>
      </p:sp>
      <p:sp>
        <p:nvSpPr>
          <p:cNvPr id="1495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49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29722B-C1CC-4907-8819-C577E440B043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14950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AB49CE7D-22A3-47DD-9B91-4A5BD9039054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4951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4951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4951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228600" indent="-228600" defTabSz="449263" eaLnBrk="1" hangingPunct="1">
              <a:buAutoNum type="arabicPeriod"/>
            </a:pPr>
            <a:r>
              <a:rPr lang="en-US" altLang="en-US" baseline="0" dirty="0">
                <a:latin typeface="Arial" charset="0"/>
                <a:cs typeface="Arial" charset="0"/>
              </a:rPr>
              <a:t>CR&gt;SPR [and SPR&lt;OWF if |domain|&gt;&gt;|range|</a:t>
            </a:r>
          </a:p>
          <a:p>
            <a:pPr marL="228600" indent="-228600" defTabSz="449263" eaLnBrk="1" hangingPunct="1"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Which property</a:t>
            </a:r>
            <a:r>
              <a:rPr lang="en-US" altLang="en-US" baseline="0" dirty="0">
                <a:latin typeface="Arial" charset="0"/>
                <a:cs typeface="Arial" charset="0"/>
              </a:rPr>
              <a:t> is required for signatures? For deriving DH/El-</a:t>
            </a:r>
            <a:r>
              <a:rPr lang="en-US" altLang="en-US" baseline="0" dirty="0" err="1">
                <a:latin typeface="Arial" charset="0"/>
                <a:cs typeface="Arial" charset="0"/>
              </a:rPr>
              <a:t>gamal</a:t>
            </a:r>
            <a:r>
              <a:rPr lang="en-US" altLang="en-US" baseline="0" dirty="0">
                <a:latin typeface="Arial" charset="0"/>
                <a:cs typeface="Arial" charset="0"/>
              </a:rPr>
              <a:t> keys?</a:t>
            </a:r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3/3/22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0.jp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allybescotty.deviantart.com/art/cheshire-cat-alice-in-wonderla-151912708" TargetMode="External"/><Relationship Id="rId13" Type="http://schemas.openxmlformats.org/officeDocument/2006/relationships/image" Target="../media/image620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hyperlink" Target="https://en.wikipedia.org/wiki/Connecticut_Huskies" TargetMode="External"/><Relationship Id="rId17" Type="http://schemas.openxmlformats.org/officeDocument/2006/relationships/hyperlink" Target="http://www.wonko.info/ipt/xfiles/xap24.htm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terikuicequeen.blogspot.com/2014/10/cerpen-bercinta-dengan-mamat-sengal.html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0.jpg"/><Relationship Id="rId15" Type="http://schemas.openxmlformats.org/officeDocument/2006/relationships/image" Target="../media/image641.png"/><Relationship Id="rId10" Type="http://schemas.openxmlformats.org/officeDocument/2006/relationships/hyperlink" Target="https://en.wikipedia.org/wiki/Odie" TargetMode="External"/><Relationship Id="rId4" Type="http://schemas.openxmlformats.org/officeDocument/2006/relationships/hyperlink" Target="https://pt.wikipedia.org/wiki/Alice_(personagem_da_Disney)" TargetMode="External"/><Relationship Id="rId9" Type="http://schemas.openxmlformats.org/officeDocument/2006/relationships/image" Target="../media/image48.png"/><Relationship Id="rId14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410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11" Type="http://schemas.openxmlformats.org/officeDocument/2006/relationships/image" Target="../media/image203.png"/><Relationship Id="rId5" Type="http://schemas.openxmlformats.org/officeDocument/2006/relationships/image" Target="../media/image69.png"/><Relationship Id="rId10" Type="http://schemas.openxmlformats.org/officeDocument/2006/relationships/image" Target="../media/image202.png"/><Relationship Id="rId4" Type="http://schemas.openxmlformats.org/officeDocument/2006/relationships/image" Target="../media/image2510.png"/><Relationship Id="rId9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410.png"/><Relationship Id="rId7" Type="http://schemas.openxmlformats.org/officeDocument/2006/relationships/image" Target="../media/image27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69.png"/><Relationship Id="rId10" Type="http://schemas.openxmlformats.org/officeDocument/2006/relationships/image" Target="../media/image203.png"/><Relationship Id="rId4" Type="http://schemas.openxmlformats.org/officeDocument/2006/relationships/image" Target="../media/image2510.png"/><Relationship Id="rId9" Type="http://schemas.openxmlformats.org/officeDocument/2006/relationships/image" Target="../media/image2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71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6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Keyless CRHF </a:t>
            </a:r>
            <a:r>
              <a:rPr lang="en-US" sz="3200" b="1" dirty="0"/>
              <a:t>Do Not </a:t>
            </a:r>
            <a:r>
              <a:rPr lang="en-US" sz="3200" dirty="0"/>
              <a:t>Exist!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</p:spPr>
            <p:txBody>
              <a:bodyPr/>
              <a:lstStyle/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|Range|&lt;&lt;|Domain| so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collision where  </a:t>
                </a:r>
                <a:r>
                  <a:rPr lang="en-GB" alt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</a:endParaRP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For a keyless CRHF there </a:t>
                </a:r>
                <a:r>
                  <a:rPr lang="en-GB" altLang="en-US" sz="2400" u="sng" dirty="0"/>
                  <a:t>is</a:t>
                </a:r>
                <a:r>
                  <a:rPr lang="en-GB" altLang="en-US" sz="2400" dirty="0"/>
                  <a:t> a PPT algorithm A that can always output a collision: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altLang="en-US" sz="24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Proof: in textbook.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Intuitively, since the function is fixed (same input-output mapping), a collision instance can be hardcoded in the attacker algorithm and just output that collision and win the security game.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olidFill>
                      <a:srgbClr val="0000FF"/>
                    </a:solidFill>
                  </a:rPr>
                  <a:t>Solutions:</a:t>
                </a:r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u="sng" dirty="0"/>
                  <a:t>keyed</a:t>
                </a:r>
                <a:r>
                  <a:rPr lang="en-GB" altLang="en-US" sz="2000" dirty="0"/>
                  <a:t> CRHF,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Use functions that support weak-collision-resistance,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or ignore! (more like asking if the collision is useful for the attacker?)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5089585"/>
              </a:xfrm>
              <a:blipFill>
                <a:blip r:embed="rId3"/>
                <a:stretch>
                  <a:fillRect l="-303" t="-746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Keyed CRHF</a:t>
            </a:r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664386" y="4041026"/>
            <a:ext cx="4983163" cy="71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knows </a:t>
            </a:r>
            <a:r>
              <a:rPr lang="en-GB" alt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but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not in advance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 – cannot `know` a collision 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844829" y="2293499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63" name="Down Arrow 62"/>
          <p:cNvSpPr/>
          <p:nvPr/>
        </p:nvSpPr>
        <p:spPr bwMode="auto">
          <a:xfrm>
            <a:off x="1319173" y="2695876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67" y="3117660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1765" t="-1852" b="-1111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>
            <a:off x="1319173" y="1868199"/>
            <a:ext cx="349624" cy="41439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986" y="1419552"/>
                <a:ext cx="1927998" cy="440200"/>
              </a:xfrm>
              <a:prstGeom prst="rect">
                <a:avLst/>
              </a:prstGeom>
              <a:blipFill>
                <a:blip r:embed="rId4"/>
                <a:stretch>
                  <a:fillRect b="-5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356" y="1628339"/>
                <a:ext cx="2285679" cy="17491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479" y="1917969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1" y="2261241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9" y="2722368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15815" y="2462057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15815" y="2793752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57" y="1834735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33" y="2638054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4EE0D8-AC30-4EF6-A6BC-B8C9674E884D}"/>
              </a:ext>
            </a:extLst>
          </p:cNvPr>
          <p:cNvSpPr txBox="1"/>
          <p:nvPr/>
        </p:nvSpPr>
        <p:spPr>
          <a:xfrm>
            <a:off x="2608694" y="572241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Often referred to as </a:t>
            </a:r>
            <a:r>
              <a:rPr lang="en-US" b="1" dirty="0">
                <a:solidFill>
                  <a:srgbClr val="0000FF"/>
                </a:solidFill>
              </a:rPr>
              <a:t>ACR</a:t>
            </a:r>
            <a:r>
              <a:rPr lang="en-US" dirty="0">
                <a:solidFill>
                  <a:srgbClr val="0000FF"/>
                </a:solidFill>
              </a:rPr>
              <a:t>-hash (</a:t>
            </a:r>
            <a:r>
              <a:rPr lang="en-US" b="1" dirty="0">
                <a:solidFill>
                  <a:srgbClr val="0000FF"/>
                </a:solidFill>
              </a:rPr>
              <a:t>ANY</a:t>
            </a:r>
            <a:r>
              <a:rPr lang="en-US" dirty="0">
                <a:solidFill>
                  <a:srgbClr val="0000FF"/>
                </a:solidFill>
              </a:rPr>
              <a:t>-collision resistance)</a:t>
            </a:r>
          </a:p>
        </p:txBody>
      </p:sp>
    </p:spTree>
    <p:extLst>
      <p:ext uri="{BB962C8B-B14F-4D97-AF65-F5344CB8AC3E}">
        <p14:creationId xmlns:p14="http://schemas.microsoft.com/office/powerpoint/2010/main" val="192548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8537575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Keyed CRHF - Definition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77F79A-7730-B540-A9C8-343228E1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" y="2020134"/>
            <a:ext cx="8944303" cy="28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71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that runs in exponential time can always find a collision (i.e., non PPT attacker)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Easy: find collisions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time by trying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+ 1 distinct inputs (compute their hash and locate a collision).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An attacker finds a collision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probability (negligible probability).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Choose </a:t>
                </a:r>
                <a:r>
                  <a:rPr lang="en-US" altLang="en-US" sz="2000" i="1" kern="0" dirty="0"/>
                  <a:t>x</a:t>
                </a:r>
                <a:r>
                  <a:rPr lang="en-US" altLang="en-US" sz="2000" kern="0" dirty="0"/>
                  <a:t> and </a:t>
                </a:r>
                <a:r>
                  <a:rPr lang="en-US" altLang="en-US" sz="2000" i="1" kern="0" dirty="0"/>
                  <a:t>x’ </a:t>
                </a:r>
                <a:r>
                  <a:rPr lang="en-US" altLang="en-US" sz="2000" kern="0" dirty="0"/>
                  <a:t>at random and check if they produce a collision.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412" y="3152464"/>
                <a:ext cx="8307388" cy="2963761"/>
              </a:xfrm>
              <a:prstGeom prst="rect">
                <a:avLst/>
              </a:prstGeom>
              <a:blipFill>
                <a:blip r:embed="rId3"/>
                <a:stretch>
                  <a:fillRect l="-153" t="-1282" r="-153" b="-8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Generic Collision Attacks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913" y="1111554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8036" y="1401184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988" y="1744456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66" y="2205583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2" y="2094705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216372" y="1945272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216372" y="2276967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88" y="1266796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6337593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b="1" dirty="0"/>
                  <a:t>The birthday paradox</a:t>
                </a:r>
                <a:r>
                  <a:rPr lang="en-GB" altLang="en-US" sz="2800" dirty="0"/>
                  <a:t> states that </a:t>
                </a:r>
                <a:r>
                  <a:rPr lang="en-US" altLang="en-US" sz="2800" kern="0" dirty="0"/>
                  <a:t>expected number 𝑞 of hashes until a collision is found is </a:t>
                </a:r>
                <a14:m>
                  <m:oMath xmlns:m="http://schemas.openxmlformats.org/officeDocument/2006/math"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en-US" sz="2800" kern="0" dirty="0"/>
                  <a:t>)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en-US" sz="2800" b="0" i="1" kern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en-US" sz="2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2800" b="0" i="1" kern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kern="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It is </a:t>
                </a:r>
                <a:br>
                  <a:rPr lang="en-US" altLang="en-US" sz="2400" kern="0" dirty="0"/>
                </a:br>
                <a:endParaRPr lang="en-US" altLang="en-US" sz="2400" kern="0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For 80 bit of effective security, use 𝑛=160 !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kern="0" dirty="0"/>
                  <a:t>So to defend against an attacker who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en-US" sz="2400" kern="0" dirty="0"/>
                  <a:t> hashes set the digest length to be at least 160 bits.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kern="0" dirty="0"/>
                  <a:t>So the range has a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en-US" sz="2000" i="1" ker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kern="0" dirty="0"/>
                  <a:t> digests.</a:t>
                </a:r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800" kern="0" dirty="0"/>
                  <a:t>Why? Intuition?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885" y="1223542"/>
                <a:ext cx="8307388" cy="4779515"/>
              </a:xfrm>
              <a:prstGeom prst="rect">
                <a:avLst/>
              </a:prstGeom>
              <a:blipFill>
                <a:blip r:embed="rId3"/>
                <a:stretch>
                  <a:fillRect l="-458" t="-1061" b="-15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77225" cy="83317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800" dirty="0"/>
              <a:t>The Birthday Paradox</a:t>
            </a:r>
            <a:endParaRPr lang="en-GB" altLang="en-US" sz="4600" kern="0" dirty="0">
              <a:solidFill>
                <a:srgbClr val="CC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11B2-32BB-F44A-AD3A-6C5AA4C2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91" y="2617928"/>
            <a:ext cx="2919609" cy="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Birthday Attack (‘Paradox’)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Probability of NO birthday-collision: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(364/365)*(363/365)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46066"/>
                <a:ext cx="8229600" cy="4981575"/>
              </a:xfrm>
              <a:blipFill>
                <a:blip r:embed="rId2"/>
                <a:stretch>
                  <a:fillRect l="-154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3021"/>
              </p:ext>
            </p:extLst>
          </p:nvPr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3152F6A-A7DF-47B3-A2AE-CC5ADD9F5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604" y="1497879"/>
            <a:ext cx="3468285" cy="23778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4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Collision-Resistance: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Integrity (of object / file / message )</a:t>
                </a:r>
              </a:p>
              <a:p>
                <a:pPr lvl="1"/>
                <a:r>
                  <a:rPr lang="en-US" dirty="0"/>
                  <a:t>Send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securely to validate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Later we will see how a hash function can be used to construct a MAC (called HMAC).</a:t>
                </a:r>
              </a:p>
              <a:p>
                <a:r>
                  <a:rPr lang="en-US" dirty="0"/>
                  <a:t>Hash-then-Sign</a:t>
                </a:r>
              </a:p>
              <a:p>
                <a:pPr lvl="1"/>
                <a:r>
                  <a:rPr lang="en-US" dirty="0"/>
                  <a:t>Instead of signing </a:t>
                </a:r>
                <a:r>
                  <a:rPr lang="en-US" i="1" dirty="0"/>
                  <a:t>m</a:t>
                </a:r>
                <a:r>
                  <a:rPr lang="en-US" dirty="0"/>
                  <a:t> sign </a:t>
                </a:r>
                <a:r>
                  <a:rPr lang="en-US" i="1" dirty="0">
                    <a:latin typeface="Cambria Math" panose="02040503050406030204" pitchFamily="18" charset="0"/>
                  </a:rPr>
                  <a:t>hash(m)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More efficient!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will explore this in detail once we study digital signatures.</a:t>
                </a:r>
                <a:endParaRPr lang="en-US" dirty="0"/>
              </a:p>
              <a:p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Blockchains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 r="-1389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8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sz="4000" dirty="0"/>
              <a:t>CRHF and Software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lvl="1"/>
                <a:r>
                  <a:rPr lang="en-US" sz="2000"/>
                  <a:t>Developer in LA develops large software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Repository in DC obtains copy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User in NY wants to obtain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– securely and efficiently</a:t>
                </a:r>
              </a:p>
              <a:p>
                <a:pPr lvl="2"/>
                <a:r>
                  <a:rPr lang="en-US" sz="1600" u="sng"/>
                  <a:t>Don’t </a:t>
                </a:r>
                <a:r>
                  <a:rPr lang="en-US" sz="1600"/>
                  <a:t>send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from LA to </a:t>
                </a:r>
                <a:r>
                  <a:rPr lang="en-US" sz="1600" b="1"/>
                  <a:t>both</a:t>
                </a:r>
                <a:r>
                  <a:rPr lang="en-US" sz="1600"/>
                  <a:t> NY and DC</a:t>
                </a:r>
                <a:endParaRPr lang="en-US" sz="1600" u="sng"/>
              </a:p>
              <a:p>
                <a:pPr lvl="1"/>
                <a:r>
                  <a:rPr lang="en-US" sz="2000"/>
                  <a:t>How?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016742"/>
              </a:xfrm>
              <a:blipFill>
                <a:blip r:embed="rId3"/>
                <a:stretch>
                  <a:fillRect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28919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ContiguousUnitedStates.gif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2" y="1889553"/>
            <a:ext cx="6729106" cy="437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530942" cy="779462"/>
          </a:xfrm>
        </p:spPr>
        <p:txBody>
          <a:bodyPr/>
          <a:lstStyle/>
          <a:p>
            <a:r>
              <a:rPr lang="en-US" sz="4000"/>
              <a:t>CRHF: secure, efficient SW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1.  Repository in DC downloads software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 from developer in LA</a:t>
                </a:r>
              </a:p>
              <a:p>
                <a:pPr marL="0" indent="0">
                  <a:buNone/>
                </a:pPr>
                <a:r>
                  <a:rPr lang="en-US" sz="2000"/>
                  <a:t>2.  User download from (nearby) repository; receives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180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? User should validate! How?</a:t>
                </a:r>
              </a:p>
              <a:p>
                <a:pPr marL="0" indent="0">
                  <a:buNone/>
                </a:pPr>
                <a:r>
                  <a:rPr lang="en-US" sz="2000"/>
                  <a:t>3.  User securely downloads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/>
                  <a:t>directly from developer</a:t>
                </a:r>
              </a:p>
              <a:p>
                <a:pPr lvl="1"/>
                <a:r>
                  <a:rPr lang="en-US" sz="1800"/>
                  <a:t>Digest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short – much less overhead than downloading m</a:t>
                </a:r>
              </a:p>
              <a:p>
                <a:pPr marL="0" indent="0">
                  <a:buNone/>
                </a:pPr>
                <a:r>
                  <a:rPr lang="en-US" sz="2000"/>
                  <a:t>4.  User validates: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944423"/>
                <a:ext cx="8229600" cy="2254756"/>
              </a:xfrm>
              <a:blipFill>
                <a:blip r:embed="rId3"/>
                <a:stretch>
                  <a:fillRect l="-815" t="-1351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1758508" y="4160295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51455" y="331533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068188" y="3917104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32" idx="2"/>
          </p:cNvCxnSpPr>
          <p:nvPr/>
        </p:nvCxnSpPr>
        <p:spPr bwMode="auto">
          <a:xfrm flipV="1">
            <a:off x="2468627" y="4071060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7" y="4225016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38792" y="44891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8682" y="32877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32348" y="41198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Repository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7495" y="3743006"/>
                <a:ext cx="1014471" cy="205987"/>
              </a:xfrm>
              <a:prstGeom prst="rect">
                <a:avLst/>
              </a:prstGeom>
              <a:blipFill>
                <a:blip r:embed="rId5"/>
                <a:stretch>
                  <a:fillRect t="-13889" b="-2777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/>
          <p:cNvSpPr/>
          <p:nvPr/>
        </p:nvSpPr>
        <p:spPr bwMode="auto">
          <a:xfrm flipH="1" flipV="1">
            <a:off x="681347" y="4211517"/>
            <a:ext cx="1016261" cy="242095"/>
          </a:xfrm>
          <a:prstGeom prst="trapezoid">
            <a:avLst>
              <a:gd name="adj" fmla="val 10004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2" y="4132472"/>
                <a:ext cx="4022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7324" y="4465868"/>
                <a:ext cx="516802" cy="205912"/>
              </a:xfrm>
              <a:prstGeom prst="rect">
                <a:avLst/>
              </a:prstGeom>
              <a:blipFill>
                <a:blip r:embed="rId7"/>
                <a:stretch>
                  <a:fillRect r="-10345" b="-3428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1758509" y="4146796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LA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351456" y="3301837"/>
            <a:ext cx="710119" cy="2821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NY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068189" y="3903605"/>
            <a:ext cx="731196" cy="30791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DC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>
            <a:stCxn id="19" idx="6"/>
            <a:endCxn id="21" idx="2"/>
          </p:cNvCxnSpPr>
          <p:nvPr/>
        </p:nvCxnSpPr>
        <p:spPr bwMode="auto">
          <a:xfrm flipV="1">
            <a:off x="2468628" y="4057561"/>
            <a:ext cx="4599561" cy="2302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4632207" y="4196608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26" name="Straight Arrow Connector 25"/>
          <p:cNvCxnSpPr>
            <a:endCxn id="20" idx="2"/>
          </p:cNvCxnSpPr>
          <p:nvPr/>
        </p:nvCxnSpPr>
        <p:spPr bwMode="auto">
          <a:xfrm flipV="1">
            <a:off x="2468627" y="3442888"/>
            <a:ext cx="4882829" cy="83977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7670067" y="3611666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0668" y="4211517"/>
                <a:ext cx="1014471" cy="205987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1" idx="0"/>
            <a:endCxn id="20" idx="4"/>
          </p:cNvCxnSpPr>
          <p:nvPr/>
        </p:nvCxnSpPr>
        <p:spPr bwMode="auto">
          <a:xfrm flipV="1">
            <a:off x="7433787" y="3583939"/>
            <a:ext cx="272729" cy="319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137" y="4005530"/>
                <a:ext cx="1014471" cy="20598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0041" y="3500217"/>
                <a:ext cx="516802" cy="205912"/>
              </a:xfrm>
              <a:prstGeom prst="rect">
                <a:avLst/>
              </a:prstGeom>
              <a:blipFill>
                <a:blip r:embed="rId9"/>
                <a:stretch>
                  <a:fillRect r="-10345" b="-33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 bwMode="auto">
          <a:xfrm>
            <a:off x="4560848" y="3529611"/>
            <a:ext cx="308214" cy="2383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82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23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Weaker Notions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6158"/>
            <a:ext cx="8346141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Collision resistance provides the strongest guarantee.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Gives more freedom to the adversary; the adversary wins if it finds any two inputs with the same digest.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dirty="0"/>
              <a:t>No conditions on these two inputs other than being in the domain of the hash function.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Weaker security notions (but sufficient for many applications):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Target collision resistance (TCR).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Second preimage resistance.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First preimage resistance.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Birthday paradox (or attack) does not work against these weaker notions.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It is for collision resistance; find </a:t>
            </a:r>
            <a:r>
              <a:rPr lang="en-US" altLang="en-US" sz="2000" b="1" i="1" dirty="0"/>
              <a:t>any</a:t>
            </a:r>
            <a:r>
              <a:rPr lang="en-US" altLang="en-US" sz="2000" dirty="0"/>
              <a:t> two inputs that collide!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Introduction and motivation.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Collision resistant hash functions (CRHF).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CRHF applications.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Weaker notions of security.</a:t>
            </a:r>
          </a:p>
          <a:p>
            <a:pPr lvl="1"/>
            <a:r>
              <a:rPr lang="en-US" dirty="0"/>
              <a:t>TCR, SPR, OWF.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Randomness extraction.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random oracle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8" y="277813"/>
            <a:ext cx="8297862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Target CRHF (TCR Hash Function)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6D130C-7E39-4412-B968-294F5537C9B1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47588" name="Text Box 4"/>
          <p:cNvSpPr txBox="1">
            <a:spLocks noChangeArrowheads="1"/>
          </p:cNvSpPr>
          <p:nvPr/>
        </p:nvSpPr>
        <p:spPr bwMode="auto">
          <a:xfrm>
            <a:off x="426026" y="4246763"/>
            <a:ext cx="6062328" cy="402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ahoma" pitchFamily="34" charset="0"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Adversary has to select target </a:t>
            </a:r>
            <a:r>
              <a:rPr lang="en-GB" altLang="en-US" sz="2000" b="1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before </a:t>
            </a:r>
            <a:r>
              <a:rPr lang="en-GB" altLang="en-US" sz="2000" dirty="0">
                <a:solidFill>
                  <a:srgbClr val="000000"/>
                </a:solidFill>
                <a:latin typeface="Tahoma" pitchFamily="34" charset="0"/>
                <a:cs typeface="Times New Roman" pitchFamily="18" charset="0"/>
              </a:rPr>
              <a:t>knowing key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355054" y="126606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91" y="3124098"/>
                <a:ext cx="2140130" cy="650566"/>
              </a:xfrm>
              <a:prstGeom prst="rect">
                <a:avLst/>
              </a:prstGeom>
              <a:blipFill>
                <a:blip r:embed="rId3"/>
                <a:stretch>
                  <a:fillRect l="-2353" t="-3774" b="-754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Down Arrow 64"/>
          <p:cNvSpPr/>
          <p:nvPr/>
        </p:nvSpPr>
        <p:spPr bwMode="auto">
          <a:xfrm rot="16200000">
            <a:off x="1040528" y="1254702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906779"/>
                <a:ext cx="1161356" cy="440200"/>
              </a:xfrm>
              <a:prstGeom prst="rect">
                <a:avLst/>
              </a:prstGeom>
              <a:blipFill>
                <a:blip r:embed="rId4"/>
                <a:stretch>
                  <a:fillRect b="-486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/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F65BF9-4DE2-4575-A380-72087BEBD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630" y="1370733"/>
                <a:ext cx="1560280" cy="19084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/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E3F24E5-CA75-4B6D-A509-B40484F2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8354" y="1819683"/>
                <a:ext cx="2176460" cy="131505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/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6C04D8-9AA7-40BA-9611-4C50C9C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06" y="2162955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/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1A55C-0C28-49CF-A2B0-DF252DEC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84" y="2624082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69CADC-ABA0-4D33-BB15-69D5EDFE701A}"/>
              </a:ext>
            </a:extLst>
          </p:cNvPr>
          <p:cNvCxnSpPr/>
          <p:nvPr/>
        </p:nvCxnSpPr>
        <p:spPr bwMode="auto">
          <a:xfrm>
            <a:off x="3926690" y="2363771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5B8EF-DB92-4F67-9E6D-10BBD914B4FA}"/>
              </a:ext>
            </a:extLst>
          </p:cNvPr>
          <p:cNvCxnSpPr/>
          <p:nvPr/>
        </p:nvCxnSpPr>
        <p:spPr bwMode="auto">
          <a:xfrm flipV="1">
            <a:off x="3926690" y="2695466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/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BFD93-4067-4A9D-8717-7858D89E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2" y="1736449"/>
                <a:ext cx="2162067" cy="369332"/>
              </a:xfrm>
              <a:prstGeom prst="rect">
                <a:avLst/>
              </a:prstGeom>
              <a:blipFill>
                <a:blip r:embed="rId9"/>
                <a:stretch>
                  <a:fillRect l="-23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008" y="2539768"/>
                <a:ext cx="1550951" cy="295304"/>
              </a:xfrm>
              <a:prstGeom prst="rect">
                <a:avLst/>
              </a:prstGeom>
              <a:blipFill>
                <a:blip r:embed="rId10"/>
                <a:stretch>
                  <a:fillRect b="-32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/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22833-E976-462A-A5B4-FFA02D46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1282509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62">
            <a:extLst>
              <a:ext uri="{FF2B5EF4-FFF2-40B4-BE49-F238E27FC236}">
                <a16:creationId xmlns:a16="http://schemas.microsoft.com/office/drawing/2014/main" id="{8D346C8A-BC5C-420A-A6C2-FF8F476ECE15}"/>
              </a:ext>
            </a:extLst>
          </p:cNvPr>
          <p:cNvSpPr/>
          <p:nvPr/>
        </p:nvSpPr>
        <p:spPr bwMode="auto">
          <a:xfrm>
            <a:off x="1770079" y="1658942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44CFE-F973-481D-B697-5296E344BFB2}"/>
              </a:ext>
            </a:extLst>
          </p:cNvPr>
          <p:cNvSpPr/>
          <p:nvPr/>
        </p:nvSpPr>
        <p:spPr bwMode="auto">
          <a:xfrm>
            <a:off x="1741856" y="1906779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61">
            <a:extLst>
              <a:ext uri="{FF2B5EF4-FFF2-40B4-BE49-F238E27FC236}">
                <a16:creationId xmlns:a16="http://schemas.microsoft.com/office/drawing/2014/main" id="{71F63F55-74E8-4DEB-B852-9640C54052D8}"/>
              </a:ext>
            </a:extLst>
          </p:cNvPr>
          <p:cNvSpPr/>
          <p:nvPr/>
        </p:nvSpPr>
        <p:spPr bwMode="auto">
          <a:xfrm>
            <a:off x="1377656" y="2521885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7" name="Down Arrow 62">
            <a:extLst>
              <a:ext uri="{FF2B5EF4-FFF2-40B4-BE49-F238E27FC236}">
                <a16:creationId xmlns:a16="http://schemas.microsoft.com/office/drawing/2014/main" id="{3F69C6A8-D3DC-410C-8759-0241E1DD33E4}"/>
              </a:ext>
            </a:extLst>
          </p:cNvPr>
          <p:cNvSpPr/>
          <p:nvPr/>
        </p:nvSpPr>
        <p:spPr bwMode="auto">
          <a:xfrm>
            <a:off x="1770078" y="2267625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own Arrow 62">
            <a:extLst>
              <a:ext uri="{FF2B5EF4-FFF2-40B4-BE49-F238E27FC236}">
                <a16:creationId xmlns:a16="http://schemas.microsoft.com/office/drawing/2014/main" id="{69E41280-CEBA-4BE7-ABD3-CDED12735C50}"/>
              </a:ext>
            </a:extLst>
          </p:cNvPr>
          <p:cNvSpPr/>
          <p:nvPr/>
        </p:nvSpPr>
        <p:spPr bwMode="auto">
          <a:xfrm>
            <a:off x="1770078" y="288336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970390E-9948-4E95-82DA-BE842CC712FF}"/>
              </a:ext>
            </a:extLst>
          </p:cNvPr>
          <p:cNvSpPr/>
          <p:nvPr/>
        </p:nvSpPr>
        <p:spPr bwMode="auto">
          <a:xfrm rot="5400000">
            <a:off x="891522" y="2320962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AA939-5DA4-DC49-B31A-7BED494F37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64" y="5058494"/>
            <a:ext cx="6995478" cy="6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7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FB0A5-3964-4FD7-86DC-465C5F14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 and Birthday Paradox?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</p:spPr>
            <p:txBody>
              <a:bodyPr/>
              <a:lstStyle/>
              <a:p>
                <a:r>
                  <a:rPr lang="en-US" sz="2400" b="1" dirty="0"/>
                  <a:t>First: </a:t>
                </a:r>
                <a:r>
                  <a:rPr lang="en-US" sz="2400" dirty="0"/>
                  <a:t>adversary selects </a:t>
                </a:r>
                <a:r>
                  <a:rPr lang="en-US" sz="2400" b="1" dirty="0"/>
                  <a:t>x</a:t>
                </a:r>
              </a:p>
              <a:p>
                <a:r>
                  <a:rPr lang="en-US" sz="2400" dirty="0"/>
                  <a:t>Probability for NO birthday-collision</a:t>
                </a:r>
                <a:br>
                  <a:rPr lang="en-US" sz="2400" dirty="0"/>
                </a:br>
                <a:r>
                  <a:rPr lang="en-US" sz="2400" b="1" dirty="0"/>
                  <a:t>with x:</a:t>
                </a:r>
              </a:p>
              <a:p>
                <a:pPr lvl="1"/>
                <a:r>
                  <a:rPr lang="en-US" sz="2000" dirty="0"/>
                  <a:t>Two persons:   (364/365)</a:t>
                </a:r>
              </a:p>
              <a:p>
                <a:pPr lvl="1"/>
                <a:r>
                  <a:rPr lang="en-US" sz="2000" dirty="0"/>
                  <a:t>Three persons: (364/365)*(36</a:t>
                </a:r>
                <a:r>
                  <a:rPr lang="en-US" sz="2000" b="1" dirty="0"/>
                  <a:t>4</a:t>
                </a:r>
                <a:r>
                  <a:rPr lang="en-US" sz="2000" dirty="0"/>
                  <a:t>/365)</a:t>
                </a:r>
              </a:p>
              <a:p>
                <a:pPr lvl="1"/>
                <a:r>
                  <a:rPr lang="en-US" sz="20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persons: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8CF2C2-988E-4B56-9DC3-DA6AD11E9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3646" y="943006"/>
                <a:ext cx="5587957" cy="3063296"/>
              </a:xfrm>
              <a:blipFill>
                <a:blip r:embed="rId2"/>
                <a:stretch>
                  <a:fillRect l="-454" t="-1653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F1EE-F12D-4BB9-AB05-517AD0E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0CA056-D8BC-486A-9DAA-EF91D4DD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022" y="4146857"/>
            <a:ext cx="420856" cy="756888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CD17F9E-F873-4FBC-9B80-A169131C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8806" y="4146857"/>
            <a:ext cx="608538" cy="756888"/>
          </a:xfrm>
          <a:prstGeom prst="rect">
            <a:avLst/>
          </a:prstGeom>
        </p:spPr>
      </p:pic>
      <p:pic>
        <p:nvPicPr>
          <p:cNvPr id="14" name="Picture 13" descr="A close up of a mask&#10;&#10;Description automatically generated">
            <a:extLst>
              <a:ext uri="{FF2B5EF4-FFF2-40B4-BE49-F238E27FC236}">
                <a16:creationId xmlns:a16="http://schemas.microsoft.com/office/drawing/2014/main" id="{827BD79D-51F5-479C-86AE-10818C3C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3941" y="4006301"/>
            <a:ext cx="1329372" cy="10385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009AFC3-9AB4-487C-AE12-610DD4166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5329604" y="4091696"/>
            <a:ext cx="551316" cy="8108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A0C8A49-4D57-4BBD-AE80-53A78DEE5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3701" y="4006301"/>
            <a:ext cx="833080" cy="103857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1A35B1A-3688-4AC1-B0CC-825648B52664}"/>
              </a:ext>
            </a:extLst>
          </p:cNvPr>
          <p:cNvGraphicFramePr>
            <a:graphicFrameLocks noGrp="1"/>
          </p:cNvGraphicFramePr>
          <p:nvPr/>
        </p:nvGraphicFramePr>
        <p:xfrm>
          <a:off x="743919" y="5698331"/>
          <a:ext cx="7587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25">
                  <a:extLst>
                    <a:ext uri="{9D8B030D-6E8A-4147-A177-3AD203B41FA5}">
                      <a16:colId xmlns:a16="http://schemas.microsoft.com/office/drawing/2014/main" val="83712268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7623009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03129404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292879144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65016471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537050525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2741661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126338310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174616808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35195097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2424169243"/>
                    </a:ext>
                  </a:extLst>
                </a:gridCol>
                <a:gridCol w="632325">
                  <a:extLst>
                    <a:ext uri="{9D8B030D-6E8A-4147-A177-3AD203B41FA5}">
                      <a16:colId xmlns:a16="http://schemas.microsoft.com/office/drawing/2014/main" val="499787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136955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B4EDC9-D85D-49FF-B668-143E64EA4457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1639116" y="4903745"/>
            <a:ext cx="375334" cy="814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3315-1AE4-4FB5-85D5-C6BF059EBD17}"/>
              </a:ext>
            </a:extLst>
          </p:cNvPr>
          <p:cNvCxnSpPr/>
          <p:nvPr/>
        </p:nvCxnSpPr>
        <p:spPr bwMode="auto">
          <a:xfrm>
            <a:off x="3010313" y="4958486"/>
            <a:ext cx="2327867" cy="740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B995A2-1329-4841-BBF1-EAD298960619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3103963" y="5044873"/>
            <a:ext cx="1194664" cy="61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768BD3-9435-4E2B-8A9B-6EC66D9A7AB4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5319859" y="5044874"/>
            <a:ext cx="1400382" cy="673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1D93A-89F3-47C2-BA0F-6714BA26050B}"/>
              </a:ext>
            </a:extLst>
          </p:cNvPr>
          <p:cNvCxnSpPr>
            <a:stCxn id="17" idx="2"/>
          </p:cNvCxnSpPr>
          <p:nvPr/>
        </p:nvCxnSpPr>
        <p:spPr bwMode="auto">
          <a:xfrm>
            <a:off x="5605262" y="4902590"/>
            <a:ext cx="1138521" cy="777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61">
            <a:extLst>
              <a:ext uri="{FF2B5EF4-FFF2-40B4-BE49-F238E27FC236}">
                <a16:creationId xmlns:a16="http://schemas.microsoft.com/office/drawing/2014/main" id="{849865C2-4665-4222-B5F1-52F14BE3DEA3}"/>
              </a:ext>
            </a:extLst>
          </p:cNvPr>
          <p:cNvSpPr/>
          <p:nvPr/>
        </p:nvSpPr>
        <p:spPr bwMode="auto">
          <a:xfrm>
            <a:off x="1315217" y="1236822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/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3994AA-A60F-4F7C-B25E-1BA71388D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54" y="3094854"/>
                <a:ext cx="2140130" cy="650566"/>
              </a:xfrm>
              <a:prstGeom prst="rect">
                <a:avLst/>
              </a:prstGeom>
              <a:blipFill>
                <a:blip r:embed="rId13"/>
                <a:stretch>
                  <a:fillRect l="-2266" t="-4630" b="-64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64">
            <a:extLst>
              <a:ext uri="{FF2B5EF4-FFF2-40B4-BE49-F238E27FC236}">
                <a16:creationId xmlns:a16="http://schemas.microsoft.com/office/drawing/2014/main" id="{1589436F-8B13-4F03-AA65-B61454EA5320}"/>
              </a:ext>
            </a:extLst>
          </p:cNvPr>
          <p:cNvSpPr/>
          <p:nvPr/>
        </p:nvSpPr>
        <p:spPr bwMode="auto">
          <a:xfrm rot="16200000">
            <a:off x="1000691" y="1225458"/>
            <a:ext cx="221100" cy="4531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/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9744BB-978A-4080-9A9A-6464726A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01" y="1877535"/>
                <a:ext cx="1161356" cy="44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/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F493C-2797-4FD9-ADB9-55D74EA3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" y="1253265"/>
                <a:ext cx="4984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62">
            <a:extLst>
              <a:ext uri="{FF2B5EF4-FFF2-40B4-BE49-F238E27FC236}">
                <a16:creationId xmlns:a16="http://schemas.microsoft.com/office/drawing/2014/main" id="{4C2DAC70-7677-4F56-A9BA-6E62A22D6BF3}"/>
              </a:ext>
            </a:extLst>
          </p:cNvPr>
          <p:cNvSpPr/>
          <p:nvPr/>
        </p:nvSpPr>
        <p:spPr bwMode="auto">
          <a:xfrm>
            <a:off x="1730242" y="1629698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4BF8F-3003-4138-B008-F5186A6DAF12}"/>
              </a:ext>
            </a:extLst>
          </p:cNvPr>
          <p:cNvSpPr/>
          <p:nvPr/>
        </p:nvSpPr>
        <p:spPr bwMode="auto">
          <a:xfrm>
            <a:off x="1702019" y="1877535"/>
            <a:ext cx="397875" cy="368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61">
            <a:extLst>
              <a:ext uri="{FF2B5EF4-FFF2-40B4-BE49-F238E27FC236}">
                <a16:creationId xmlns:a16="http://schemas.microsoft.com/office/drawing/2014/main" id="{DDE59BBD-BD9F-409A-9527-8CBBE6917F00}"/>
              </a:ext>
            </a:extLst>
          </p:cNvPr>
          <p:cNvSpPr/>
          <p:nvPr/>
        </p:nvSpPr>
        <p:spPr bwMode="auto">
          <a:xfrm>
            <a:off x="1337819" y="2492641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9" name="Down Arrow 62">
            <a:extLst>
              <a:ext uri="{FF2B5EF4-FFF2-40B4-BE49-F238E27FC236}">
                <a16:creationId xmlns:a16="http://schemas.microsoft.com/office/drawing/2014/main" id="{0D37FD38-0350-4345-8135-A06BE8169C57}"/>
              </a:ext>
            </a:extLst>
          </p:cNvPr>
          <p:cNvSpPr/>
          <p:nvPr/>
        </p:nvSpPr>
        <p:spPr bwMode="auto">
          <a:xfrm>
            <a:off x="1730241" y="2238381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wn Arrow 62">
            <a:extLst>
              <a:ext uri="{FF2B5EF4-FFF2-40B4-BE49-F238E27FC236}">
                <a16:creationId xmlns:a16="http://schemas.microsoft.com/office/drawing/2014/main" id="{8DED66EA-4F12-4EBE-96E4-57A3E84C974D}"/>
              </a:ext>
            </a:extLst>
          </p:cNvPr>
          <p:cNvSpPr/>
          <p:nvPr/>
        </p:nvSpPr>
        <p:spPr bwMode="auto">
          <a:xfrm>
            <a:off x="1730241" y="2854117"/>
            <a:ext cx="264249" cy="2404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DF38B16B-F06B-4B8D-9892-AE639844D68E}"/>
              </a:ext>
            </a:extLst>
          </p:cNvPr>
          <p:cNvSpPr/>
          <p:nvPr/>
        </p:nvSpPr>
        <p:spPr bwMode="auto">
          <a:xfrm rot="5400000">
            <a:off x="851685" y="2291718"/>
            <a:ext cx="397412" cy="54532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1F99D7A-7F7D-4018-A578-9BD70EA8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flipH="1">
            <a:off x="1504724" y="5520931"/>
            <a:ext cx="394589" cy="3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8A1F-654C-43F6-A001-8AF9143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(mostly) focus on keyless hash…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15AD-3722-42EC-9889-03240C6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there are no CRHFs</a:t>
            </a:r>
          </a:p>
          <a:p>
            <a:r>
              <a:rPr lang="en-US" dirty="0"/>
              <a:t>And theory papers focus on keyed hash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It’s a bit less complicated and easier to work with.</a:t>
            </a:r>
          </a:p>
          <a:p>
            <a:pPr lvl="1"/>
            <a:r>
              <a:rPr lang="en-US" dirty="0"/>
              <a:t>No need to consider both ACR and TCR</a:t>
            </a:r>
          </a:p>
          <a:p>
            <a:pPr lvl="2"/>
            <a:r>
              <a:rPr lang="en-US" dirty="0"/>
              <a:t>Why? </a:t>
            </a:r>
          </a:p>
          <a:p>
            <a:pPr lvl="1"/>
            <a:r>
              <a:rPr lang="en-US" dirty="0"/>
              <a:t>Modifying to ACR is quite trivial</a:t>
            </a:r>
          </a:p>
          <a:p>
            <a:pPr lvl="2"/>
            <a:r>
              <a:rPr lang="en-US" dirty="0"/>
              <a:t>Just make it keyed!</a:t>
            </a:r>
          </a:p>
          <a:p>
            <a:pPr lvl="1"/>
            <a:r>
              <a:rPr lang="en-US" dirty="0"/>
              <a:t>Usually used in practice: libraries, standards,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E6BC-258B-4100-A150-E8BF285C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E5F64-B1B2-438C-9F8A-0A4F709515A3}" type="slidenum">
              <a:rPr lang="he-IL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47100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-Preimage-Resistant Hash (SPR)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6550" y="992621"/>
            <a:ext cx="8591550" cy="286450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Hard to find collision with a </a:t>
            </a:r>
            <a:r>
              <a:rPr lang="en-GB" altLang="en-US" u="sng" dirty="0"/>
              <a:t>specific random </a:t>
            </a:r>
            <a:r>
              <a:rPr lang="en-GB" altLang="en-US" i="1" u="sng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dirty="0"/>
              <a:t>. </a:t>
            </a: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4217" y="2015854"/>
                <a:ext cx="2285679" cy="1530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340" y="2184821"/>
                <a:ext cx="2176460" cy="11737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92" y="2528093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70" y="2989220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36" y="2878342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>
            <a:off x="3948676" y="2728909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3948676" y="3060604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2" y="2035085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986319" y="2597816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1461449" y="3024950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 err="1"/>
                  <a:t>s.t.</a:t>
                </a:r>
                <a:r>
                  <a:rPr lang="en-GB" altLang="en-US" sz="2000" kern="0"/>
                  <a:t>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2000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0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GB" altLang="en-US" sz="2000" ker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131" y="3207767"/>
                <a:ext cx="1736259" cy="339046"/>
              </a:xfrm>
              <a:prstGeom prst="rect">
                <a:avLst/>
              </a:prstGeom>
              <a:blipFill>
                <a:blip r:embed="rId10"/>
                <a:stretch>
                  <a:fillRect l="-697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GB" altLang="en-US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altLang="en-US" sz="200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kern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altLang="en-US" sz="24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142" y="1958295"/>
                <a:ext cx="1331059" cy="446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 bwMode="auto">
          <a:xfrm>
            <a:off x="1461449" y="241533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8281" y="300259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Second </a:t>
            </a:r>
            <a:br>
              <a:rPr lang="en-US" sz="1200"/>
            </a:br>
            <a:r>
              <a:rPr lang="en-US" sz="1200"/>
              <a:t>preimage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447" y="259781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First preimage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83079" y="5126331"/>
            <a:ext cx="8203721" cy="100009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Use with care!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(think carefully about the security you want to achieve and see if SPR suffices)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04861-FA4F-CF4D-ADF4-4FF3CA528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21" y="4060375"/>
            <a:ext cx="7339158" cy="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6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CRHF/SPR vs.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800" dirty="0"/>
              <a:t>CRHF secure for signing, SW-distribution</a:t>
            </a:r>
          </a:p>
          <a:p>
            <a:r>
              <a:rPr lang="en-US" sz="2800" dirty="0"/>
              <a:t>How about SPR hash (weak-CRHF)? </a:t>
            </a:r>
          </a:p>
          <a:p>
            <a:pPr lvl="1"/>
            <a:r>
              <a:rPr lang="en-US" sz="2400" dirty="0"/>
              <a:t>SW-distribution? </a:t>
            </a:r>
            <a:r>
              <a:rPr lang="en-US" sz="2400" b="1" i="1" dirty="0">
                <a:solidFill>
                  <a:schemeClr val="accent6"/>
                </a:solidFill>
              </a:rPr>
              <a:t>YES</a:t>
            </a:r>
          </a:p>
          <a:p>
            <a:pPr lvl="1"/>
            <a:r>
              <a:rPr lang="en-US" sz="2400" dirty="0"/>
              <a:t>Hash-then-sign? </a:t>
            </a:r>
            <a:r>
              <a:rPr lang="en-US" sz="2400" b="1" i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800" dirty="0"/>
              <a:t>Why? </a:t>
            </a:r>
          </a:p>
          <a:p>
            <a:pPr lvl="1"/>
            <a:r>
              <a:rPr lang="en-US" sz="2400" dirty="0"/>
              <a:t>Attacker can’t impact SW to be distributed</a:t>
            </a:r>
          </a:p>
          <a:p>
            <a:pPr lvl="1"/>
            <a:r>
              <a:rPr lang="en-US" sz="2400" dirty="0"/>
              <a:t>But… attacker may be able to impact signed msg!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583202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4839504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888506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21741" y="49224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Will/Contract/…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5287758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54345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Sign(h(Will/Contract/…))</a:t>
            </a:r>
          </a:p>
        </p:txBody>
      </p:sp>
    </p:spTree>
    <p:extLst>
      <p:ext uri="{BB962C8B-B14F-4D97-AF65-F5344CB8AC3E}">
        <p14:creationId xmlns:p14="http://schemas.microsoft.com/office/powerpoint/2010/main" val="23587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 dirty="0"/>
              <a:t>SPR: Collisions to </a:t>
            </a:r>
            <a:r>
              <a:rPr lang="en-US" b="1" dirty="0"/>
              <a:t>Chosen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200" dirty="0"/>
              <a:t>Or: Alice and Mal, the corrupt lawyer</a:t>
            </a:r>
          </a:p>
          <a:p>
            <a:r>
              <a:rPr lang="en-US" sz="2200" dirty="0"/>
              <a:t>Mal finds two `colliding wills’, </a:t>
            </a:r>
            <a:r>
              <a:rPr lang="en-US" sz="2200" dirty="0" err="1"/>
              <a:t>GoodW</a:t>
            </a:r>
            <a:r>
              <a:rPr lang="en-US" sz="2200" dirty="0"/>
              <a:t> and </a:t>
            </a:r>
            <a:r>
              <a:rPr lang="en-US" sz="2200" dirty="0" err="1"/>
              <a:t>BadW</a:t>
            </a:r>
            <a:r>
              <a:rPr lang="en-US" sz="2200" dirty="0"/>
              <a:t>: </a:t>
            </a:r>
          </a:p>
          <a:p>
            <a:pPr lvl="1"/>
            <a:r>
              <a:rPr lang="en-US" sz="1800" dirty="0" err="1"/>
              <a:t>GoodW</a:t>
            </a:r>
            <a:r>
              <a:rPr lang="en-US" sz="1800" dirty="0"/>
              <a:t>: contents agreeable to Alice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h(</a:t>
            </a:r>
            <a:r>
              <a:rPr lang="en-US" sz="1800" dirty="0" err="1">
                <a:solidFill>
                  <a:srgbClr val="FF0000"/>
                </a:solidFill>
              </a:rPr>
              <a:t>GoodW</a:t>
            </a:r>
            <a:r>
              <a:rPr lang="en-US" sz="1800" dirty="0">
                <a:solidFill>
                  <a:srgbClr val="FF0000"/>
                </a:solidFill>
              </a:rPr>
              <a:t>)=h(</a:t>
            </a:r>
            <a:r>
              <a:rPr lang="en-US" sz="1800" dirty="0" err="1">
                <a:solidFill>
                  <a:srgbClr val="FF0000"/>
                </a:solidFill>
              </a:rPr>
              <a:t>BadW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800" dirty="0"/>
              <a:t>Alice Signs good will: Sign(h(</a:t>
            </a:r>
            <a:r>
              <a:rPr lang="en-US" sz="1800" dirty="0" err="1"/>
              <a:t>GoodW</a:t>
            </a:r>
            <a:r>
              <a:rPr lang="en-US" sz="1800" dirty="0"/>
              <a:t>)) 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77762" cy="779462"/>
          </a:xfrm>
        </p:spPr>
        <p:txBody>
          <a:bodyPr/>
          <a:lstStyle/>
          <a:p>
            <a:r>
              <a:rPr lang="en-US"/>
              <a:t>SPR: collisions to </a:t>
            </a:r>
            <a:r>
              <a:rPr lang="en-US" b="1"/>
              <a:t>chosen</a:t>
            </a:r>
            <a:r>
              <a:rPr lang="en-US"/>
              <a:t>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911549"/>
            <a:ext cx="8229600" cy="3539191"/>
          </a:xfrm>
        </p:spPr>
        <p:txBody>
          <a:bodyPr/>
          <a:lstStyle/>
          <a:p>
            <a:r>
              <a:rPr lang="en-US" sz="2400"/>
              <a:t>Or: Alice and Mal, the corrupt lawyer</a:t>
            </a:r>
          </a:p>
          <a:p>
            <a:r>
              <a:rPr lang="en-US" sz="2400"/>
              <a:t>Mal finds two `colliding wills’, </a:t>
            </a:r>
            <a:r>
              <a:rPr lang="en-US" sz="2400" err="1"/>
              <a:t>GoodW</a:t>
            </a:r>
            <a:r>
              <a:rPr lang="en-US" sz="2400"/>
              <a:t> and </a:t>
            </a:r>
            <a:r>
              <a:rPr lang="en-US" sz="2400" err="1"/>
              <a:t>BadW</a:t>
            </a:r>
            <a:r>
              <a:rPr lang="en-US" sz="2400"/>
              <a:t>: </a:t>
            </a:r>
          </a:p>
          <a:p>
            <a:pPr lvl="1"/>
            <a:r>
              <a:rPr lang="en-US" sz="2000" err="1"/>
              <a:t>GoodW</a:t>
            </a:r>
            <a:r>
              <a:rPr lang="en-US" sz="2000"/>
              <a:t>: contents agreeable to Alice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h(</a:t>
            </a:r>
            <a:r>
              <a:rPr lang="en-US" sz="2000" err="1">
                <a:solidFill>
                  <a:srgbClr val="FF0000"/>
                </a:solidFill>
              </a:rPr>
              <a:t>GoodW</a:t>
            </a:r>
            <a:r>
              <a:rPr lang="en-US" sz="2000">
                <a:solidFill>
                  <a:srgbClr val="FF0000"/>
                </a:solidFill>
              </a:rPr>
              <a:t>)=h(</a:t>
            </a:r>
            <a:r>
              <a:rPr lang="en-US" sz="2000" err="1">
                <a:solidFill>
                  <a:srgbClr val="FF0000"/>
                </a:solidFill>
              </a:rPr>
              <a:t>BadW</a:t>
            </a:r>
            <a:r>
              <a:rPr lang="en-US" sz="20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/>
              <a:t>Alice Signs good will: </a:t>
            </a:r>
            <a:r>
              <a:rPr lang="en-US" sz="2000" err="1"/>
              <a:t>Sign</a:t>
            </a:r>
            <a:r>
              <a:rPr lang="en-US" sz="2000" baseline="-25000" err="1"/>
              <a:t>A</a:t>
            </a:r>
            <a:r>
              <a:rPr lang="en-US" sz="2000"/>
              <a:t>(h(</a:t>
            </a:r>
            <a:r>
              <a:rPr lang="en-US" sz="2000" err="1"/>
              <a:t>GoodW</a:t>
            </a:r>
            <a:r>
              <a:rPr lang="en-US" sz="2000"/>
              <a:t>))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r>
              <a:rPr lang="en-US" sz="2400"/>
              <a:t>Later… Mal presents to the court: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1610682" y="3994252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3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01736"/>
            <a:ext cx="7635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Picture 30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3050738"/>
            <a:ext cx="1434354" cy="1114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28502" y="3101467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GoodW</a:t>
            </a:r>
            <a:r>
              <a:rPr lang="en-US"/>
              <a:t>: ‘I leave all to Bob’</a:t>
            </a: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1524000" y="3449990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5" name="TextBox 34"/>
          <p:cNvSpPr txBox="1"/>
          <p:nvPr/>
        </p:nvSpPr>
        <p:spPr>
          <a:xfrm>
            <a:off x="3303312" y="3596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Sign</a:t>
            </a:r>
            <a:r>
              <a:rPr lang="en-US" baseline="-25000" err="1"/>
              <a:t>A</a:t>
            </a:r>
            <a:r>
              <a:rPr lang="en-US"/>
              <a:t>(h(</a:t>
            </a:r>
            <a:r>
              <a:rPr lang="en-US" err="1"/>
              <a:t>GoodW</a:t>
            </a:r>
            <a:r>
              <a:rPr lang="en-US"/>
              <a:t>))</a:t>
            </a:r>
          </a:p>
        </p:txBody>
      </p:sp>
      <p:pic>
        <p:nvPicPr>
          <p:cNvPr id="1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3286133"/>
            <a:ext cx="683004" cy="6830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6997277" y="2241173"/>
            <a:ext cx="1869424" cy="1138518"/>
          </a:xfrm>
          <a:prstGeom prst="cloudCallout">
            <a:avLst>
              <a:gd name="adj1" fmla="val -41091"/>
              <a:gd name="adj2" fmla="val 57776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GoodP</a:t>
            </a: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)=h(</a:t>
            </a:r>
            <a:r>
              <a:rPr lang="en-US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BadP</a:t>
            </a:r>
            <a:r>
              <a:rPr lang="en-US">
                <a:latin typeface="Arial" pitchFamily="34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1610682" y="5845156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pic>
        <p:nvPicPr>
          <p:cNvPr id="18" name="Picture 17" descr="Connecting the dots (I): snake eyes | tales of wan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6" r="81176"/>
          <a:stretch/>
        </p:blipFill>
        <p:spPr>
          <a:xfrm flipH="1">
            <a:off x="6687671" y="4901642"/>
            <a:ext cx="1434354" cy="111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4900" y="4952371"/>
            <a:ext cx="446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: ‘I leave all to Mal’, </a:t>
            </a:r>
            <a:r>
              <a:rPr lang="en-US" err="1">
                <a:solidFill>
                  <a:srgbClr val="FF0000"/>
                </a:solidFill>
              </a:rPr>
              <a:t>Sign</a:t>
            </a:r>
            <a:r>
              <a:rPr lang="en-US" baseline="-25000" err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FF0000"/>
                </a:solidFill>
              </a:rPr>
              <a:t>(h(</a:t>
            </a:r>
            <a:r>
              <a:rPr lang="en-US" err="1">
                <a:solidFill>
                  <a:srgbClr val="FF0000"/>
                </a:solidFill>
              </a:rPr>
              <a:t>BadW</a:t>
            </a:r>
            <a:r>
              <a:rPr lang="en-US">
                <a:solidFill>
                  <a:srgbClr val="FF0000"/>
                </a:solidFill>
              </a:rPr>
              <a:t>))</a:t>
            </a:r>
          </a:p>
          <a:p>
            <a:r>
              <a:rPr lang="en-US"/>
              <a:t> 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1524000" y="5300894"/>
            <a:ext cx="5076989" cy="4071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3303312" y="54476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$$$$</a:t>
            </a:r>
          </a:p>
        </p:txBody>
      </p:sp>
      <p:pic>
        <p:nvPicPr>
          <p:cNvPr id="22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5885" y="5137037"/>
            <a:ext cx="683004" cy="683004"/>
          </a:xfrm>
          <a:prstGeom prst="rect">
            <a:avLst/>
          </a:prstGeom>
        </p:spPr>
      </p:pic>
      <p:pic>
        <p:nvPicPr>
          <p:cNvPr id="9" name="Picture 8" descr="María Luisa Moreno-Torres: “Creo que la UMA no tiene buen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" y="5040726"/>
            <a:ext cx="1147482" cy="9807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42620" y="2228222"/>
            <a:ext cx="7379405" cy="27555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such attack realistic? </a:t>
            </a:r>
            <a:b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SPR is enough ‘in practice’?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4CD98E-169A-4396-B8B4-9DB42C7C82E4}" type="slidenum">
              <a:rPr lang="he-IL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8421329" cy="77162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SPR &amp; C</a:t>
            </a:r>
            <a:r>
              <a:rPr lang="en-GB" altLang="en-US" sz="4400"/>
              <a:t>hosen-prefix vulnerability</a:t>
            </a:r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4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Chosen-prefix vulnerability </a:t>
                </a:r>
                <a:r>
                  <a:rPr lang="en-GB" altLang="en-US" sz="2600" dirty="0"/>
                  <a:t>: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Mal selects `prefix string’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endParaRPr lang="en-GB" altLang="en-US" sz="24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Efficient algorithm finds :</a:t>
                </a:r>
              </a:p>
              <a:p>
                <a:pPr marL="457200" lvl="1" indent="0" defTabSz="449263" eaLnBrk="1" hangingPunct="1">
                  <a:lnSpc>
                    <a:spcPct val="90000"/>
                  </a:lnSpc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 err="1"/>
                  <a:t>s.t.</a:t>
                </a:r>
                <a:r>
                  <a:rPr lang="en-GB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/>
                  <a:t> </a:t>
                </a:r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Or, also for </a:t>
                </a:r>
                <a:r>
                  <a:rPr lang="en-GB" altLang="en-US" sz="2200" u="sng" dirty="0"/>
                  <a:t>any</a:t>
                </a:r>
                <a:r>
                  <a:rPr lang="en-GB" altLang="en-US" sz="2200" dirty="0"/>
                  <a:t> suffix: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  <a:endParaRPr lang="en-GB" altLang="en-US" sz="2200" dirty="0"/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Hash may be SPR yet allow chosen-prefix attacks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>
                    <a:solidFill>
                      <a:srgbClr val="FF0000"/>
                    </a:solidFill>
                  </a:rPr>
                  <a:t>Such attacks found for several proposed, standard cryptographic hash function, e.g., MD5 and SHA1</a:t>
                </a:r>
              </a:p>
              <a:p>
                <a:pPr marL="414338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600" dirty="0"/>
                  <a:t>We show chosen prefix attack on </a:t>
                </a:r>
                <a:r>
                  <a:rPr lang="en-GB" altLang="en-US" sz="2600" dirty="0" err="1"/>
                  <a:t>HtS</a:t>
                </a:r>
                <a:endParaRPr lang="en-GB" altLang="en-US" sz="2600" dirty="0"/>
              </a:p>
              <a:p>
                <a:pPr marL="741363" lvl="1" indent="-284163" defTabSz="449263" eaLnBrk="1" hangingPunct="1">
                  <a:lnSpc>
                    <a:spcPct val="90000"/>
                  </a:lnSpc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u="sng" dirty="0">
                    <a:sym typeface="Wingdings" panose="05000000000000000000" pitchFamily="2" charset="2"/>
                  </a:rPr>
                  <a:t>Example of possible attack on </a:t>
                </a:r>
                <a:r>
                  <a:rPr lang="en-GB" altLang="en-US" sz="2400" u="sng" dirty="0" err="1">
                    <a:sym typeface="Wingdings" panose="05000000000000000000" pitchFamily="2" charset="2"/>
                  </a:rPr>
                  <a:t>HtS</a:t>
                </a:r>
                <a:r>
                  <a:rPr lang="en-GB" altLang="en-US" sz="2400" u="sng" dirty="0">
                    <a:sym typeface="Wingdings" panose="05000000000000000000" pitchFamily="2" charset="2"/>
                  </a:rPr>
                  <a:t> with SPR</a:t>
                </a:r>
              </a:p>
            </p:txBody>
          </p:sp>
        </mc:Choice>
        <mc:Fallback>
          <p:sp>
            <p:nvSpPr>
              <p:cNvPr id="624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162301"/>
                <a:ext cx="8204200" cy="4311053"/>
              </a:xfrm>
              <a:blipFill>
                <a:blip r:embed="rId3"/>
                <a:stretch>
                  <a:fillRect t="-2346" b="-1760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3120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C9EDE4-32DB-4A8F-B37E-151F1C0FFF7A}" type="slidenum">
              <a:rPr lang="he-IL" altLang="en-US" b="0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b="0"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57200" eaLnBrk="1" hangingPunct="1"/>
            <a:r>
              <a:rPr lang="en-GB" altLang="en-US" sz="4000" dirty="0"/>
              <a:t>Chosen-prefix Attack </a:t>
            </a:r>
            <a:endParaRPr lang="en-US" alt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</p:spPr>
            <p:txBody>
              <a:bodyPr/>
              <a:lstStyle/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collision for prefix: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tricks Alice into signing him an IOU for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Alice signs,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where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200" dirty="0">
                  <a:solidFill>
                    <a:schemeClr val="tx1"/>
                  </a:solidFill>
                </a:endParaRPr>
              </a:p>
              <a:p>
                <a:pPr marL="763588" lvl="2" indent="-280988" defTabSz="457200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(h(p||x))=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(h(p||x’))=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(m’)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m’= 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`Pay Mal $’||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lvl="1" indent="-280988" defTabSz="457200" eaLnBrk="1" hangingPunct="1">
                  <a:lnSpc>
                    <a:spcPct val="90000"/>
                  </a:lnSpc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Mal sends </a:t>
                </a:r>
                <a:r>
                  <a:rPr lang="en-US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m’</a:t>
                </a:r>
                <a:r>
                  <a:rPr lang="he-IL" altLang="en-US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to Alice</a:t>
                </a:r>
                <a:r>
                  <a:rPr lang="en-US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en-US" altLang="en-US" sz="2200" dirty="0">
                    <a:solidFill>
                      <a:schemeClr val="tx1"/>
                    </a:solidFill>
                  </a:rPr>
                  <a:t>s bank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Bank validates 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“Ok”=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r>
                  <a:rPr lang="en-US" altLang="en-US" sz="200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Alice.v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m’,s</a:t>
                </a:r>
                <a:r>
                  <a:rPr lang="en-US" alt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Bank gives $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200" dirty="0">
                    <a:solidFill>
                      <a:schemeClr val="tx1"/>
                    </a:solidFill>
                  </a:rPr>
                  <a:t> of Alice to Mal!!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This attack is simplified: 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Mal has to find `good’ collision (high profit, convince Alice to sign)</a:t>
                </a:r>
              </a:p>
              <a:p>
                <a:pPr marL="738188" lvl="1" indent="-280988" defTabSz="457200" eaLnBrk="1" hangingPunct="1">
                  <a:lnSpc>
                    <a:spcPct val="90000"/>
                  </a:lnSpc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People sign (PDF) files, not plain text…</a:t>
                </a:r>
              </a:p>
              <a:p>
                <a:pPr marL="411163" indent="-280988" defTabSz="457200" eaLnBrk="1" hangingPunct="1">
                  <a:lnSpc>
                    <a:spcPct val="90000"/>
                  </a:lnSpc>
                </a:pPr>
                <a:r>
                  <a:rPr lang="en-US" altLang="en-US" sz="2200" dirty="0">
                    <a:solidFill>
                      <a:schemeClr val="tx1"/>
                    </a:solidFill>
                  </a:rPr>
                  <a:t>In reality, attacker also chooses suffix </a:t>
                </a:r>
                <a:r>
                  <a:rPr lang="en-US" altLang="en-US" sz="2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stronger attack</a:t>
                </a:r>
                <a:endParaRPr lang="en-US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7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244" y="1130060"/>
                <a:ext cx="8477250" cy="4870178"/>
              </a:xfrm>
              <a:blipFill>
                <a:blip r:embed="rId2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58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9" y="966158"/>
            <a:ext cx="8380272" cy="5089585"/>
          </a:xfrm>
        </p:spPr>
        <p:txBody>
          <a:bodyPr/>
          <a:lstStyle/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dirty="0"/>
              <a:t> be a keyed CRHF. 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=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(x)) </a:t>
            </a:r>
            <a:r>
              <a:rPr lang="en-GB" altLang="en-US" sz="2000" dirty="0"/>
              <a:t>a CRHF? 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/>
              <a:t>h(x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||x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) = x</a:t>
            </a:r>
            <a:r>
              <a:rPr lang="en-GB" altLang="en-US" sz="2000" i="1" baseline="-25000" dirty="0"/>
              <a:t>1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2</a:t>
            </a:r>
            <a:r>
              <a:rPr lang="en-GB" altLang="en-US" sz="2000" i="1" dirty="0"/>
              <a:t> + x</a:t>
            </a:r>
            <a:r>
              <a:rPr lang="en-GB" altLang="en-US" sz="2000" i="1" baseline="-25000" dirty="0"/>
              <a:t>3</a:t>
            </a:r>
            <a:r>
              <a:rPr lang="en-GB" altLang="en-US" sz="2000" i="1" dirty="0"/>
              <a:t> mod p</a:t>
            </a:r>
            <a:r>
              <a:rPr lang="en-GB" altLang="en-US" sz="2000" dirty="0"/>
              <a:t>, is h is a CRHF? Why? Is it SPR? 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Let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be a TCR function. Construct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’(m) =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</a:t>
            </a:r>
            <a:r>
              <a:rPr lang="en-GB" altLang="en-US" sz="2000" i="1" dirty="0"/>
              <a:t>m[1</a:t>
            </a:r>
            <a:r>
              <a:rPr lang="en-GB" altLang="en-US" sz="2000" i="1" dirty="0">
                <a:sym typeface="Wingdings" pitchFamily="2" charset="2"/>
              </a:rPr>
              <a:t>: |k|</a:t>
            </a:r>
            <a:r>
              <a:rPr lang="en-GB" altLang="en-US" sz="2000" i="1" dirty="0"/>
              <a:t>] = k </a:t>
            </a:r>
            <a:r>
              <a:rPr lang="en-GB" altLang="en-US" sz="2000" dirty="0"/>
              <a:t>and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(m) </a:t>
            </a:r>
            <a:r>
              <a:rPr lang="en-GB" altLang="en-US" sz="2000" dirty="0"/>
              <a:t>otherwise.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 </a:t>
            </a:r>
            <a:r>
              <a:rPr lang="en-GB" altLang="en-US" sz="2000" dirty="0"/>
              <a:t>CRHF? Why?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Is </a:t>
            </a:r>
            <a:r>
              <a:rPr lang="en-GB" altLang="en-US" sz="2000" i="1" dirty="0" err="1"/>
              <a:t>h</a:t>
            </a:r>
            <a:r>
              <a:rPr lang="en-GB" altLang="en-US" sz="2000" i="1" baseline="-25000" dirty="0" err="1"/>
              <a:t>k</a:t>
            </a:r>
            <a:r>
              <a:rPr lang="en-GB" altLang="en-US" sz="2000" i="1" dirty="0"/>
              <a:t>’</a:t>
            </a:r>
            <a:r>
              <a:rPr lang="en-GB" altLang="en-US" sz="2000" dirty="0"/>
              <a:t> TCR? Why?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63162" y="4371211"/>
            <a:ext cx="2318403" cy="1434353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9742" y="4399888"/>
            <a:ext cx="2318403" cy="143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</p:spPr>
            <p:txBody>
              <a:bodyPr/>
              <a:lstStyle/>
              <a:p>
                <a:r>
                  <a:rPr lang="en-US" sz="2400" u="sng" dirty="0"/>
                  <a:t>Input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: binary strings</a:t>
                </a:r>
              </a:p>
              <a:p>
                <a:r>
                  <a:rPr lang="en-US" sz="2400" u="sng" dirty="0"/>
                  <a:t>Output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400" dirty="0"/>
                  <a:t>‘Short’ (n-bit) binary strings</a:t>
                </a:r>
              </a:p>
              <a:p>
                <a:pPr lvl="2"/>
                <a:r>
                  <a:rPr lang="en-US" sz="2400" dirty="0"/>
                  <a:t>Aka </a:t>
                </a:r>
                <a:r>
                  <a:rPr lang="en-US" sz="2400" b="1" dirty="0"/>
                  <a:t>message digest</a:t>
                </a:r>
              </a:p>
              <a:p>
                <a:r>
                  <a:rPr lang="en-US" sz="2400" dirty="0"/>
                  <a:t>Efficiently computable </a:t>
                </a:r>
              </a:p>
              <a:p>
                <a:r>
                  <a:rPr lang="en-US" sz="2400" dirty="0"/>
                  <a:t>Applications: cryptography, security, efficiency</a:t>
                </a:r>
              </a:p>
              <a:p>
                <a:r>
                  <a:rPr lang="en-US" sz="2400" u="sng" dirty="0"/>
                  <a:t>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the key is public, or </a:t>
                </a:r>
                <a:r>
                  <a:rPr lang="en-US" sz="2400" u="sng" dirty="0"/>
                  <a:t>unkeyed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8" y="1023759"/>
                <a:ext cx="8229600" cy="3171216"/>
              </a:xfrm>
              <a:blipFill>
                <a:blip r:embed="rId2"/>
                <a:stretch>
                  <a:fillRect l="-154" t="-1594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75" y="4518188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5168802" y="491226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8" y="4863406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9120" y="5309752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3255" y="4532845"/>
                <a:ext cx="1501454" cy="379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/>
          <p:nvPr/>
        </p:nvSpPr>
        <p:spPr bwMode="auto">
          <a:xfrm flipH="1" flipV="1">
            <a:off x="2817582" y="492692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58" y="4878063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900" y="5324409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88389" y="49524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 Math" panose="02040503050406030204" pitchFamily="18" charset="0"/>
              </a:rPr>
              <a:t>k</a:t>
            </a:r>
          </a:p>
        </p:txBody>
      </p:sp>
      <p:cxnSp>
        <p:nvCxnSpPr>
          <p:cNvPr id="16" name="Straight Arrow Connector 15"/>
          <p:cNvCxnSpPr>
            <a:stCxn id="14" idx="3"/>
            <a:endCxn id="11" idx="3"/>
          </p:cNvCxnSpPr>
          <p:nvPr/>
        </p:nvCxnSpPr>
        <p:spPr bwMode="auto">
          <a:xfrm flipV="1">
            <a:off x="2594883" y="5121888"/>
            <a:ext cx="402079" cy="1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7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27BEB-9AFD-A64C-A58C-696BDDC2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55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b="1" dirty="0">
                    <a:solidFill>
                      <a:srgbClr val="0000FF"/>
                    </a:solidFill>
                  </a:rPr>
                  <a:t>One-way function 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or</a:t>
                </a:r>
                <a:r>
                  <a:rPr lang="en-GB" altLang="en-US" sz="2200" b="1" dirty="0">
                    <a:solidFill>
                      <a:srgbClr val="0000FF"/>
                    </a:solidFill>
                  </a:rPr>
                  <a:t> first preimage resistance</a:t>
                </a:r>
                <a:r>
                  <a:rPr lang="en-GB" altLang="en-US" sz="2200" dirty="0">
                    <a:solidFill>
                      <a:srgbClr val="0000FF"/>
                    </a:solidFill>
                  </a:rPr>
                  <a:t>: </a:t>
                </a:r>
                <a:r>
                  <a:rPr lang="en-GB" altLang="en-US" sz="2200" dirty="0"/>
                  <a:t>given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GB" altLang="en-US" sz="2200" i="1" dirty="0"/>
                  <a:t> </a:t>
                </a:r>
                <a:r>
                  <a:rPr lang="en-GB" altLang="en-US" sz="2200" dirty="0"/>
                  <a:t>for </a:t>
                </a:r>
                <a:r>
                  <a:rPr lang="en-GB" altLang="en-US" sz="2200" u="sng" dirty="0"/>
                  <a:t>random</a:t>
                </a:r>
                <a:r>
                  <a:rPr lang="en-GB" altLang="en-US" sz="2200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GB" altLang="en-US" sz="2200" dirty="0"/>
                  <a:t> it is hard to find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GB" altLang="en-US" sz="2200" dirty="0"/>
                  <a:t>, </a:t>
                </a:r>
                <a:r>
                  <a:rPr lang="en-GB" altLang="en-US" sz="2200" u="sng" dirty="0"/>
                  <a:t>or any </a:t>
                </a:r>
                <a:r>
                  <a:rPr lang="en-GB" altLang="en-US" sz="2200" i="1" u="sng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x' </a:t>
                </a:r>
                <a:r>
                  <a:rPr lang="en-GB" altLang="en-US" sz="2200" dirty="0" err="1"/>
                  <a:t>s.t.</a:t>
                </a:r>
                <a:r>
                  <a:rPr lang="en-GB" altLang="en-US" sz="2200" i="1" dirty="0"/>
                  <a:t> </a:t>
                </a:r>
                <a:r>
                  <a:rPr lang="en-GB" altLang="en-US" sz="2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</a:t>
                </a:r>
                <a:endParaRPr lang="en-GB" altLang="en-US" sz="2200" kern="0" dirty="0">
                  <a:solidFill>
                    <a:srgbClr val="0000FF"/>
                  </a:solidFill>
                </a:endParaRPr>
              </a:p>
              <a:p>
                <a:pPr marL="342900" lvl="1" indent="0" defTabSz="449263" eaLnBrk="1" hangingPunct="1">
                  <a:lnSpc>
                    <a:spcPct val="110000"/>
                  </a:lnSpc>
                  <a:spcBef>
                    <a:spcPts val="50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FF00FF"/>
                    </a:solidFill>
                  </a:rPr>
                  <a:t>Compare to: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Collision-Resistance (CR): </a:t>
                </a:r>
                <a:r>
                  <a:rPr lang="en-GB" altLang="en-US" sz="2200" kern="0" dirty="0"/>
                  <a:t>hard to find collision, i.e., any 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sz="2200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i="1" kern="0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kern="0" dirty="0">
                    <a:solidFill>
                      <a:srgbClr val="0000FF"/>
                    </a:solidFill>
                  </a:rPr>
                  <a:t>Second-preimage resistance (SPR): </a:t>
                </a:r>
                <a:r>
                  <a:rPr lang="en-GB" altLang="en-US" sz="2200" kern="0" dirty="0"/>
                  <a:t>hard to find collision with </a:t>
                </a:r>
                <a:r>
                  <a:rPr lang="en-GB" altLang="en-US" sz="2200" u="sng" kern="0" dirty="0"/>
                  <a:t>random</a:t>
                </a:r>
                <a:r>
                  <a:rPr lang="en-GB" altLang="en-US" sz="2200" kern="0" dirty="0"/>
                  <a:t>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200" kern="0" dirty="0"/>
                  <a:t>, i.e.,</a:t>
                </a:r>
                <a14:m>
                  <m:oMath xmlns:m="http://schemas.openxmlformats.org/officeDocument/2006/math">
                    <m:r>
                      <a:rPr lang="en-US" altLang="en-US" sz="2200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200" kern="0" dirty="0" err="1"/>
                  <a:t>s.t.</a:t>
                </a:r>
                <a:r>
                  <a:rPr lang="en-GB" altLang="en-US" sz="2200" kern="0" dirty="0"/>
                  <a:t> </a:t>
                </a:r>
                <a:r>
                  <a:rPr lang="en-GB" altLang="en-US" sz="2200" i="1" kern="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h(x')=h(x), </a:t>
                </a:r>
                <a14:m>
                  <m:oMath xmlns:m="http://schemas.openxmlformats.org/officeDocument/2006/math"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200" i="1" kern="0" dirty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endParaRPr lang="en-GB" altLang="en-US" sz="22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98" y="3261901"/>
                <a:ext cx="8432894" cy="2866363"/>
              </a:xfrm>
              <a:prstGeom prst="rect">
                <a:avLst/>
              </a:prstGeom>
              <a:blipFill>
                <a:blip r:embed="rId6"/>
                <a:stretch>
                  <a:fillRect t="-881" b="-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7772400" cy="795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One-Way Function (OWF)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10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1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2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866" y="1102658"/>
                <a:ext cx="2285679" cy="17491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0989" y="1392288"/>
                <a:ext cx="2176460" cy="13150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 descr="Image result for one-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29" y="1461208"/>
            <a:ext cx="1310901" cy="6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5553" y="3233272"/>
            <a:ext cx="8432894" cy="302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b="1" dirty="0"/>
              <a:t>One-time password authentication: 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Select random 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000" dirty="0"/>
              <a:t> : ‘one-time password’ (keep secret!)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Validate using non-secret ‘one-time validation token’: </a:t>
            </a:r>
            <a:r>
              <a:rPr lang="en-GB" altLang="en-US" i="1" dirty="0">
                <a:solidFill>
                  <a:srgbClr val="006633"/>
                </a:solidFill>
                <a:latin typeface="Times New Roman" pitchFamily="18" charset="0"/>
                <a:cs typeface="Times New Roman" pitchFamily="18" charset="0"/>
              </a:rPr>
              <a:t>h(x)</a:t>
            </a:r>
            <a:endParaRPr lang="en-GB" altLang="en-US" dirty="0"/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Extend to one-time public-key signatures.</a:t>
            </a:r>
          </a:p>
          <a:p>
            <a:pPr marL="1020763" lvl="2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Will be covered later when we study digital signatures. </a:t>
            </a:r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b="1" i="1" dirty="0"/>
          </a:p>
          <a:p>
            <a:pPr marL="669925" lvl="2" indent="0" algn="ctr" defTabSz="449263" eaLnBrk="1" hangingPunct="1">
              <a:lnSpc>
                <a:spcPct val="11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b="1" i="1" dirty="0">
                <a:solidFill>
                  <a:srgbClr val="FF0000"/>
                </a:solidFill>
              </a:rPr>
              <a:t>How about a one-time password chain?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13256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Application: One-time Password Authentication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59" y="1735560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37" y="2196687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03" y="2085809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 bwMode="auto">
          <a:xfrm>
            <a:off x="3774143" y="1936376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774143" y="2268071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96" y="1170142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6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flipH="1">
            <a:off x="4761122" y="2365754"/>
            <a:ext cx="1344706" cy="5658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Hard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2192" y="1782390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1177322" y="2209524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altLang="en-US" sz="240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</m:t>
                    </m:r>
                  </m:oMath>
                </a14:m>
                <a:r>
                  <a:rPr lang="en-GB" altLang="en-US" sz="2400" i="1" kern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r>
                  <a:rPr lang="en-GB" altLang="en-US" sz="2000" kern="0">
                    <a:cs typeface="Times New Roman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GB" altLang="en-US" sz="2000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sz="2000" kern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488" y="2410788"/>
                <a:ext cx="1219290" cy="339046"/>
              </a:xfrm>
              <a:prstGeom prst="rect">
                <a:avLst/>
              </a:prstGeom>
              <a:blipFill>
                <a:blip r:embed="rId10"/>
                <a:stretch>
                  <a:fillRect l="-990" t="-10345" b="-4310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altLang="en-US" ker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GB" altLang="en-US" sz="1600" kern="0">
                    <a:solidFill>
                      <a:schemeClr val="tx1"/>
                    </a:solidFill>
                    <a:cs typeface="Times New Roman" pitchFamily="18" charset="0"/>
                  </a:rPr>
                  <a:t>(random </a:t>
                </a:r>
                <a14:m>
                  <m:oMath xmlns:m="http://schemas.openxmlformats.org/officeDocument/2006/math">
                    <m:r>
                      <a:rPr lang="en-GB" altLang="en-US" sz="16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004" y="1200428"/>
                <a:ext cx="1736259" cy="339046"/>
              </a:xfrm>
              <a:prstGeom prst="rect">
                <a:avLst/>
              </a:prstGeom>
              <a:blipFill>
                <a:blip r:embed="rId11"/>
                <a:stretch>
                  <a:fillRect t="-12069" r="-1045" b="-2931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 bwMode="auto">
          <a:xfrm>
            <a:off x="1177322" y="1599908"/>
            <a:ext cx="349624" cy="1411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Alice computes a hash chain instead of one hash: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Select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en-US" sz="2400" dirty="0"/>
                  <a:t> then compute a chain of length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sz="2400" dirty="0"/>
                  <a:t> of hashes: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This allows Alice to authenticate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altLang="en-US" dirty="0"/>
                  <a:t> times instead of one.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dirty="0"/>
                  <a:t>Alice gives the server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altLang="en-US" dirty="0"/>
                  <a:t> then each time she wants to authenticate she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The server can check by 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000" dirty="0"/>
                  <a:t>  </a:t>
                </a:r>
                <a:endParaRPr lang="en-GB" altLang="en-US" dirty="0"/>
              </a:p>
              <a:p>
                <a:pPr marL="341313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800" dirty="0"/>
                  <a:t>A one-way function property alone may not sufficient,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800" dirty="0"/>
                  <a:t>has also to be a permutation.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 need to be uniformly distributed.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906" y="1009847"/>
                <a:ext cx="8432894" cy="5137433"/>
              </a:xfrm>
              <a:prstGeom prst="rect">
                <a:avLst/>
              </a:prstGeom>
              <a:blipFill>
                <a:blip r:embed="rId3"/>
                <a:stretch>
                  <a:fillRect l="-602" t="-988" r="-1958" b="-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Not an Application: One-time Password Chain</a:t>
            </a:r>
          </a:p>
        </p:txBody>
      </p:sp>
    </p:spTree>
    <p:extLst>
      <p:ext uri="{BB962C8B-B14F-4D97-AF65-F5344CB8AC3E}">
        <p14:creationId xmlns:p14="http://schemas.microsoft.com/office/powerpoint/2010/main" val="122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3906" y="1009847"/>
            <a:ext cx="8432894" cy="477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/>
              <a:t>Let </a:t>
            </a:r>
            <a:r>
              <a:rPr lang="en-US" altLang="en-US" sz="2800" i="1" dirty="0"/>
              <a:t>h(x) </a:t>
            </a:r>
            <a:r>
              <a:rPr lang="en-US" altLang="en-US" sz="2800" dirty="0"/>
              <a:t>be a OWF, construct </a:t>
            </a:r>
            <a:r>
              <a:rPr lang="en-US" altLang="en-US" sz="2800" i="1" dirty="0"/>
              <a:t>g(x) </a:t>
            </a:r>
            <a:r>
              <a:rPr lang="en-US" altLang="en-US" sz="2800" dirty="0"/>
              <a:t>as: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0</a:t>
            </a:r>
            <a:r>
              <a:rPr lang="en-GB" altLang="en-US" sz="2000" i="1" baseline="30000" dirty="0"/>
              <a:t>2n</a:t>
            </a:r>
            <a:r>
              <a:rPr lang="en-GB" altLang="en-US" sz="2000" i="1" dirty="0"/>
              <a:t> </a:t>
            </a:r>
            <a:r>
              <a:rPr lang="en-GB" altLang="en-US" sz="2000" dirty="0"/>
              <a:t>if x mod </a:t>
            </a:r>
            <a:r>
              <a:rPr lang="en-GB" altLang="en-US" sz="2000" i="1" dirty="0"/>
              <a:t>2</a:t>
            </a:r>
            <a:r>
              <a:rPr lang="en-GB" altLang="en-US" sz="2000" i="1" baseline="30000" dirty="0"/>
              <a:t>n </a:t>
            </a:r>
            <a:r>
              <a:rPr lang="en-GB" altLang="en-US" sz="2000" i="1" dirty="0"/>
              <a:t>= 0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 dirty="0"/>
              <a:t>g(x) = h(x) || 0</a:t>
            </a:r>
            <a:r>
              <a:rPr lang="en-GB" altLang="en-US" sz="2000" i="1" baseline="30000" dirty="0"/>
              <a:t>n</a:t>
            </a:r>
            <a:r>
              <a:rPr lang="en-GB" altLang="en-US" sz="2000" i="1" dirty="0"/>
              <a:t> </a:t>
            </a:r>
            <a:r>
              <a:rPr lang="en-GB" altLang="en-US" sz="2000" dirty="0"/>
              <a:t>otherwise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i="1" dirty="0"/>
              <a:t>g(x) </a:t>
            </a:r>
            <a:r>
              <a:rPr lang="en-GB" altLang="en-US" sz="2400" dirty="0"/>
              <a:t>is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But </a:t>
            </a:r>
            <a:r>
              <a:rPr lang="en-GB" altLang="en-US" sz="2400" i="1" dirty="0"/>
              <a:t>f(x) = g(g(x)) </a:t>
            </a:r>
            <a:r>
              <a:rPr lang="en-GB" altLang="en-US" sz="2400" dirty="0"/>
              <a:t>is not a OWF.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  <a:p>
            <a:pPr marL="341313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And recall that a one time password chain is a nested calls of the hash function.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So </a:t>
            </a:r>
            <a:r>
              <a:rPr lang="en-GB" altLang="en-US" sz="2000" i="1" dirty="0"/>
              <a:t>g(x) </a:t>
            </a:r>
            <a:r>
              <a:rPr lang="en-GB" altLang="en-US" sz="2000" dirty="0"/>
              <a:t>cannot be used to construct such a chain.</a:t>
            </a:r>
          </a:p>
          <a:p>
            <a:pPr marL="668338" lvl="1" defTabSz="449263" eaLnBrk="1" hangingPunct="1">
              <a:lnSpc>
                <a:spcPct val="11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4" y="244475"/>
            <a:ext cx="8250331" cy="6177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8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A5D99-C64A-894D-9D72-F1C7950E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3828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32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, h</a:t>
                </a:r>
                <a:r>
                  <a:rPr lang="en-GB" altLang="en-US" sz="32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dirty="0"/>
                  <a:t> be </a:t>
                </a:r>
                <a:r>
                  <a:rPr lang="en-US" u="sng" dirty="0"/>
                  <a:t>both</a:t>
                </a:r>
                <a:r>
                  <a:rPr lang="en-US" dirty="0"/>
                  <a:t> CRHF and OWF</a:t>
                </a:r>
              </a:p>
              <a:p>
                <a:r>
                  <a:rPr lang="en-US" dirty="0"/>
                  <a:t>Use them to construct: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US" dirty="0"/>
                  <a:t> - CRHF but </a:t>
                </a:r>
                <a:r>
                  <a:rPr lang="en-US" u="sng" dirty="0"/>
                  <a:t>not</a:t>
                </a:r>
                <a:r>
                  <a:rPr lang="en-US" dirty="0"/>
                  <a:t> OWF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OWF</a:t>
                </a:r>
                <a:r>
                  <a:rPr lang="en-US" dirty="0"/>
                  <a:t>  - OWF but not CRHF</a:t>
                </a:r>
              </a:p>
              <a:p>
                <a:r>
                  <a:rPr lang="en-US" dirty="0"/>
                  <a:t>One possible solution:</a:t>
                </a:r>
              </a:p>
              <a:p>
                <a:pPr lvl="1"/>
                <a:r>
                  <a:rPr lang="en-GB" altLang="en-US" sz="2800" i="1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GB" altLang="en-US" sz="2800" i="1" baseline="-25000" dirty="0" err="1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CRHF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 (m)= {1||m if |m|=n,  0||h</a:t>
                </a:r>
                <a:r>
                  <a:rPr lang="en-GB" altLang="en-US" sz="2800" i="1" baseline="-25000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GB" altLang="en-US" sz="2800" i="1" dirty="0">
                    <a:solidFill>
                      <a:srgbClr val="006633"/>
                    </a:solidFill>
                    <a:latin typeface="Times New Roman" pitchFamily="18" charset="0"/>
                    <a:cs typeface="Times New Roman" pitchFamily="18" charset="0"/>
                  </a:rPr>
                  <a:t>(m) otherwise }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𝑂𝑊𝐹</m:t>
                        </m:r>
                      </m:sub>
                    </m:sSub>
                    <m:d>
                      <m:dPr>
                        <m:ctrlPr>
                          <a:rPr lang="en-GB" altLang="en-US" sz="280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800" b="0" i="1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800" i="1" smtClean="0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en-US" sz="280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1..</m:t>
                                        </m:r>
                                        <m:r>
                                          <a:rPr lang="en-US" altLang="en-US" sz="2800" b="0" i="1" smtClean="0">
                                            <a:solidFill>
                                              <a:srgbClr val="006633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  <a:sym typeface="Symbol" panose="05050102010706020507" pitchFamily="18" charset="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⨁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𝑚</m:t>
                                    </m:r>
                                    <m:r>
                                      <a:rPr lang="en-US" altLang="en-US" sz="2800" b="0" i="1" smtClean="0">
                                        <a:solidFill>
                                          <a:srgbClr val="006633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  <a:sym typeface="Symbol" panose="05050102010706020507" pitchFamily="18" charset="2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𝑖𝑓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1..</m:t>
                                </m:r>
                                <m:r>
                                  <a:rPr lang="en-US" altLang="en-US" sz="2800" i="1">
                                    <a:solidFill>
                                      <a:srgbClr val="006633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||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  <m:r>
                              <a:rPr lang="en-US" altLang="en-US" sz="2800" b="0" i="1" smtClean="0">
                                <a:solidFill>
                                  <a:srgbClr val="006633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  <a:sym typeface="Symbol" panose="05050102010706020507" pitchFamily="18" charset="2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GB" altLang="en-US" sz="2800" i="1" dirty="0">
                  <a:solidFill>
                    <a:srgbClr val="006633"/>
                  </a:solidFill>
                  <a:latin typeface="Times New Roman" pitchFamily="18" charset="0"/>
                  <a:cs typeface="Times New Roman" pitchFamily="18" charset="0"/>
                  <a:sym typeface="Symbol" panose="05050102010706020507" pitchFamily="18" charset="2"/>
                </a:endParaRPr>
              </a:p>
              <a:p>
                <a:pPr marL="344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9943"/>
                <a:ext cx="8686800" cy="4981575"/>
              </a:xfrm>
              <a:blipFill>
                <a:blip r:embed="rId2"/>
                <a:stretch>
                  <a:fillRect l="-585" t="-1527" b="-6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A6FC6-FE3D-4F44-AA45-B28E60E0E1EC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5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Multiple `sufficiently random’ models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b="1" dirty="0">
                    <a:solidFill>
                      <a:srgbClr val="FF00FF"/>
                    </a:solidFill>
                  </a:rPr>
                  <a:t>Randomness extraction</a:t>
                </a:r>
                <a:r>
                  <a:rPr lang="en-US" altLang="en-US" sz="2200" dirty="0">
                    <a:solidFill>
                      <a:srgbClr val="FF00FF"/>
                    </a:solidFill>
                  </a:rPr>
                  <a:t>: </a:t>
                </a:r>
                <a:r>
                  <a:rPr lang="en-US" altLang="en-US" sz="2200" dirty="0"/>
                  <a:t>if any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200" dirty="0"/>
                  <a:t> input bits are random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2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2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b="1" dirty="0">
                    <a:solidFill>
                      <a:srgbClr val="0000FF"/>
                    </a:solidFill>
                  </a:rPr>
                  <a:t>Pseudorandom:</a:t>
                </a:r>
                <a:r>
                  <a:rPr lang="en-US" altLang="en-US" sz="2000" dirty="0"/>
                  <a:t> it is not computationally-feasible to distinguish between these bits and truly random bits 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200" dirty="0"/>
                  <a:t>How to model random extraction? Two models are discussed next!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6" y="2831198"/>
                <a:ext cx="8392319" cy="3836821"/>
              </a:xfrm>
              <a:prstGeom prst="rect">
                <a:avLst/>
              </a:prstGeom>
              <a:blipFill>
                <a:blip r:embed="rId3"/>
                <a:stretch>
                  <a:fillRect t="-658" r="-1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Randomness Extraction  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895305" y="1557193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>
                    <a:ea typeface="Cambria Math" panose="02040503050406030204" pitchFamily="18" charset="0"/>
                  </a:rPr>
                  <a:t>Select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{0,1}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GB" altLang="en-US" kern="0"/>
                  <a:t>)</a:t>
                </a: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en-US" kern="0"/>
                  <a:t> (random)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139" y="1214513"/>
                <a:ext cx="3074895" cy="1096958"/>
              </a:xfrm>
              <a:prstGeom prst="rect">
                <a:avLst/>
              </a:prstGeom>
              <a:blipFill>
                <a:blip r:embed="rId4"/>
                <a:stretch>
                  <a:fillRect l="-1381" b="-109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Guess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’ </m:t>
                    </m:r>
                  </m:oMath>
                </a14:m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;</a:t>
                </a:r>
              </a:p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5918" y="1492365"/>
                <a:ext cx="1223190" cy="918109"/>
              </a:xfrm>
              <a:prstGeom prst="rect">
                <a:avLst/>
              </a:prstGeom>
              <a:blipFill>
                <a:blip r:embed="rId5"/>
                <a:stretch>
                  <a:fillRect l="-3448" t="-2632" r="-1970" b="-98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6075035" y="1613475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469047" y="1620036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be string chosen by adversary,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1600">
                    <a:latin typeface="Arial" pitchFamily="34" charset="0"/>
                    <a:cs typeface="Arial" pitchFamily="34" charset="0"/>
                  </a:rPr>
                  <a:t> random bits</a:t>
                </a: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77" y="1352082"/>
                <a:ext cx="2480256" cy="821820"/>
              </a:xfrm>
              <a:prstGeom prst="roundRect">
                <a:avLst/>
              </a:prstGeom>
              <a:blipFill>
                <a:blip r:embed="rId6"/>
                <a:stretch>
                  <a:fillRect b="-1313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721331" y="1613475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29" y="1326420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Assume each bit is result of flip of coin with fixed bias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The bit 1 is produced with probability </a:t>
                </a:r>
                <a:r>
                  <a:rPr lang="en-US" altLang="en-US" sz="2000" i="1" dirty="0"/>
                  <a:t>p</a:t>
                </a:r>
                <a:r>
                  <a:rPr lang="en-US" altLang="en-US" sz="2000" dirty="0"/>
                  <a:t> and the bit 0 is produced with a probability </a:t>
                </a:r>
                <a:r>
                  <a:rPr lang="en-US" altLang="en-US" sz="2000" i="1" dirty="0"/>
                  <a:t>1 – p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Coin tosses are independent.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Von Neuman’s solution: 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Arrange input in pairs of 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Remove pairs where bits are the same, so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6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If assumption holds (independent biased coin flips) – output is uniform !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Bit 0 or 1 is produced with probability exactly ½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38673"/>
                <a:ext cx="8392319" cy="4638579"/>
              </a:xfrm>
              <a:prstGeom prst="rect">
                <a:avLst/>
              </a:prstGeom>
              <a:blipFill>
                <a:blip r:embed="rId3"/>
                <a:stretch>
                  <a:fillRect t="-546" r="-1513" b="-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7100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Von Neuman’s Randomness Extractor</a:t>
            </a:r>
          </a:p>
        </p:txBody>
      </p:sp>
    </p:spTree>
    <p:extLst>
      <p:ext uri="{BB962C8B-B14F-4D97-AF65-F5344CB8AC3E}">
        <p14:creationId xmlns:p14="http://schemas.microsoft.com/office/powerpoint/2010/main" val="11590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647E9-0097-4ABD-9993-9790A29446C2}" type="slidenum">
              <a:rPr lang="he-IL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8451273" y="5957455"/>
            <a:ext cx="235527" cy="1385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‘If input is sufficiently random, then output is random’</a:t>
                </a:r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Simple model: if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input bits are random,</a:t>
                </a:r>
                <a:br>
                  <a:rPr lang="en-US" altLang="en-US" sz="2400" dirty="0"/>
                </a:br>
                <a:r>
                  <a:rPr lang="en-US" altLang="en-US" sz="2400" dirty="0"/>
                  <a:t>                        </a:t>
                </a:r>
                <a:r>
                  <a:rPr lang="en-US" alt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altLang="en-US" sz="2400" dirty="0"/>
                  <a:t>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output bits are pseudorandom</a:t>
                </a:r>
              </a:p>
              <a:p>
                <a:pPr marL="1020763" lvl="2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/>
                  <a:t>For sufficiently large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endParaRPr lang="en-US" altLang="en-US" sz="2000" dirty="0"/>
              </a:p>
              <a:p>
                <a:pPr marL="668338" lvl="1" defTabSz="449263" eaLnBrk="1" hangingPunct="1">
                  <a:lnSpc>
                    <a:spcPct val="110000"/>
                  </a:lnSpc>
                  <a:spcBef>
                    <a:spcPts val="50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400" dirty="0"/>
                  <a:t>Simplified process: </a:t>
                </a: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br>
                  <a:rPr lang="en-US" altLang="en-US" sz="2800" dirty="0"/>
                </a:br>
                <a:r>
                  <a:rPr lang="en-US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80" y="1016806"/>
                <a:ext cx="8392319" cy="4109652"/>
              </a:xfrm>
              <a:prstGeom prst="rect">
                <a:avLst/>
              </a:prstGeom>
              <a:blipFill>
                <a:blip r:embed="rId3"/>
                <a:stretch>
                  <a:fillRect t="-8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61975" y="244475"/>
            <a:ext cx="8124824" cy="80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defTabSz="449263" eaLnBrk="1" hangingPunct="1">
              <a:buClr>
                <a:srgbClr val="CC99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 dirty="0"/>
              <a:t>Bitwise Randomness Extraction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6764774" y="4517305"/>
            <a:ext cx="573741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the missing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bits of </a:t>
                </a:r>
                <a14:m>
                  <m:oMath xmlns:m="http://schemas.openxmlformats.org/officeDocument/2006/math">
                    <m:r>
                      <a:rPr lang="en-US" altLang="en-US" i="1" kern="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en-US" dirty="0">
                    <a:ea typeface="Cambria Math" panose="02040503050406030204" pitchFamily="18" charset="0"/>
                  </a:rPr>
                  <a:t>Select a random bit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b="0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  <m:r>
                      <a:rPr lang="en-US" altLang="en-US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en-US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{0,1}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altLang="en-US" kern="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295" y="3614949"/>
                <a:ext cx="3074895" cy="2070099"/>
              </a:xfrm>
              <a:prstGeom prst="rect">
                <a:avLst/>
              </a:prstGeom>
              <a:blipFill>
                <a:blip r:embed="rId4"/>
                <a:stretch>
                  <a:fillRect l="-1639" r="-3279" b="-303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:r>
                  <a:rPr lang="en-US" altLang="en-US" b="0" kern="0" err="1">
                    <a:solidFill>
                      <a:srgbClr val="006633"/>
                    </a:solidFill>
                    <a:cs typeface="Times New Roman" pitchFamily="18" charset="0"/>
                  </a:rPr>
                  <a:t>Adv</a:t>
                </a:r>
                <a:r>
                  <a:rPr lang="en-US" altLang="en-US" b="0" kern="0">
                    <a:solidFill>
                      <a:srgbClr val="006633"/>
                    </a:solidFill>
                    <a:cs typeface="Times New Roman" pitchFamily="18" charset="0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en-US" b="0" i="1" kern="0" dirty="0" smtClean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b="0" i="1" kern="0" dirty="0" smtClean="0">
                        <a:solidFill>
                          <a:srgbClr val="006633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</m:oMath>
                </a14:m>
                <a:endParaRPr lang="en-US" altLang="en-US" b="0" i="1" kern="0">
                  <a:solidFill>
                    <a:srgbClr val="006633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387" y="4452478"/>
                <a:ext cx="1098410" cy="541254"/>
              </a:xfrm>
              <a:prstGeom prst="rect">
                <a:avLst/>
              </a:prstGeom>
              <a:blipFill>
                <a:blip r:embed="rId5"/>
                <a:stretch>
                  <a:fillRect l="-4396" t="-13187" r="-8791" b="-252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5944504" y="4573587"/>
            <a:ext cx="820269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7338516" y="4580148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solidFill>
                <a:srgbClr val="FF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Adv(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): select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𝑖𝑛𝑝𝑢𝑡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, except for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(random) bits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975" y="4312194"/>
                <a:ext cx="2028825" cy="821820"/>
              </a:xfrm>
              <a:prstGeom prst="roundRect">
                <a:avLst/>
              </a:prstGeom>
              <a:blipFill>
                <a:blip r:embed="rId6"/>
                <a:stretch>
                  <a:fillRect b="-1386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 bwMode="auto">
          <a:xfrm>
            <a:off x="2590800" y="4573587"/>
            <a:ext cx="286871" cy="29903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b="0" i="1" kern="0" dirty="0" smtClean="0">
                              <a:solidFill>
                                <a:srgbClr val="006633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 dirty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kern="0" dirty="0" smtClean="0">
                                  <a:solidFill>
                                    <a:srgbClr val="006633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98" y="4286532"/>
                <a:ext cx="797333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functions: simple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</p:spPr>
            <p:txBody>
              <a:bodyPr/>
              <a:lstStyle/>
              <a:p>
                <a:r>
                  <a:rPr lang="en-US" sz="2800"/>
                  <a:t>For simplicity: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/>
                  <a:t> is decimal integer</a:t>
                </a:r>
              </a:p>
              <a:p>
                <a:pPr lvl="1"/>
                <a:r>
                  <a:rPr lang="en-US" sz="2400"/>
                  <a:t>View as string of (three) digits</a:t>
                </a:r>
              </a:p>
              <a:p>
                <a:pPr lvl="1"/>
                <a:r>
                  <a:rPr lang="en-US" sz="240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/>
                  <a:t> </a:t>
                </a:r>
              </a:p>
              <a:p>
                <a:r>
                  <a:rPr lang="en-US" sz="2800"/>
                  <a:t>Least Significant Digit hash:</a:t>
                </a:r>
                <a:br>
                  <a:rPr lang="en-US" sz="2800"/>
                </a:br>
                <a:r>
                  <a:rPr lang="en-US" sz="2800"/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Sum hash: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sz="2800"/>
              </a:p>
              <a:p>
                <a:r>
                  <a:rPr lang="en-US" sz="2800"/>
                  <a:t>Exercise:	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𝐿𝑆𝐷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__</m:t>
                        </m:r>
                      </m:e>
                      <m:sub/>
                    </m:sSub>
                  </m:oMath>
                </a14:m>
                <a:br>
                  <a:rPr lang="en-US" sz="2800" b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𝑆𝑢𝑚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/>
                  <a:t> __</a:t>
                </a: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2934"/>
                <a:ext cx="8229600" cy="4981575"/>
              </a:xfrm>
              <a:blipFill>
                <a:blip r:embed="rId2"/>
                <a:stretch>
                  <a:fillRect l="-444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45" y="978914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rapezoid 6"/>
          <p:cNvSpPr/>
          <p:nvPr/>
        </p:nvSpPr>
        <p:spPr bwMode="auto">
          <a:xfrm flipH="1" flipV="1">
            <a:off x="7352472" y="1372992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48" y="1324132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2790" y="1770478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03553" y="4217236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747" y="4662019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8679B-A592-4C41-80C7-E07AC0DFE67D}"/>
              </a:ext>
            </a:extLst>
          </p:cNvPr>
          <p:cNvSpPr/>
          <p:nvPr/>
        </p:nvSpPr>
        <p:spPr bwMode="auto">
          <a:xfrm>
            <a:off x="1138687" y="5427003"/>
            <a:ext cx="6584103" cy="7073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 the above are insecure hash functions, these are just toy examples to grasp the concept of hashing.</a:t>
            </a:r>
          </a:p>
        </p:txBody>
      </p:sp>
    </p:spTree>
    <p:extLst>
      <p:ext uri="{BB962C8B-B14F-4D97-AF65-F5344CB8AC3E}">
        <p14:creationId xmlns:p14="http://schemas.microsoft.com/office/powerpoint/2010/main" val="17146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53B170-537B-4925-B37E-93A16FCADF0E}" type="slidenum">
              <a:rPr lang="he-IL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52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Random Oracle Model (ROM)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81075"/>
            <a:ext cx="8153400" cy="47260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Use a fixed, keyless hash function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Analyse </a:t>
            </a:r>
            <a:r>
              <a:rPr lang="en-GB" altLang="en-US" sz="2200" u="sng" dirty="0"/>
              <a:t>as if </a:t>
            </a:r>
            <a:r>
              <a:rPr lang="en-GB" altLang="en-US" sz="2200" dirty="0"/>
              <a:t>hash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a </a:t>
            </a:r>
            <a:r>
              <a:rPr lang="en-GB" altLang="en-US" sz="2200" i="1" dirty="0">
                <a:solidFill>
                  <a:srgbClr val="0000FF"/>
                </a:solidFill>
              </a:rPr>
              <a:t>random function</a:t>
            </a:r>
            <a:r>
              <a:rPr lang="en-GB" altLang="en-US" sz="2200" i="1" dirty="0"/>
              <a:t>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An invalid assumption: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fixed!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Whenever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h() </a:t>
            </a:r>
            <a:r>
              <a:rPr lang="en-GB" altLang="en-US" sz="2200" dirty="0"/>
              <a:t>is used, use oracle (black box) for random function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Good for screening insecure solutions</a:t>
            </a:r>
          </a:p>
          <a:p>
            <a:pPr marL="741363" lvl="1" indent="-284163" defTabSz="449263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Random oracle security </a:t>
            </a:r>
            <a:r>
              <a:rPr lang="en-GB" altLang="en-US" sz="2200" dirty="0">
                <a:sym typeface="Wingdings" pitchFamily="2" charset="2"/>
              </a:rPr>
              <a:t></a:t>
            </a:r>
            <a:r>
              <a:rPr lang="en-GB" altLang="en-US" sz="2200" dirty="0"/>
              <a:t> many attacks fail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In practice: assume random oracle and use a standard hash function</a:t>
            </a:r>
          </a:p>
          <a:p>
            <a:pPr marL="668338" lvl="1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It was shown that in some cases the construction will become insecure.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Better to have security with standard assumption than the non-standard ROM.</a:t>
            </a:r>
          </a:p>
        </p:txBody>
      </p:sp>
    </p:spTree>
    <p:extLst>
      <p:ext uri="{BB962C8B-B14F-4D97-AF65-F5344CB8AC3E}">
        <p14:creationId xmlns:p14="http://schemas.microsoft.com/office/powerpoint/2010/main" val="3938929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600" dirty="0">
                <a:sym typeface="Wingdings" panose="05000000000000000000" pitchFamily="2" charset="2"/>
              </a:rPr>
              <a:t>Chapter 4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4.1, 4.2 (except 4.2.6), 4.3, 4.4 (except 4.4.2), 4.5 (except 4.5.3).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Hashing for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 dirty="0"/>
              <a:t>Input: large set (e.g., integers or strings)</a:t>
            </a:r>
          </a:p>
          <a:p>
            <a:r>
              <a:rPr lang="en-US" dirty="0"/>
              <a:t>Goal: map `randomly’ to few bins</a:t>
            </a:r>
            <a:endParaRPr lang="he-IL" dirty="0"/>
          </a:p>
          <a:p>
            <a:pPr lvl="1"/>
            <a:r>
              <a:rPr lang="en-US" dirty="0"/>
              <a:t>E.g., to ensure efficiency – load balancing,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766047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341,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341,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571,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3342,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870,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3" name="Picture 22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3" y="5775731"/>
            <a:ext cx="379662" cy="375991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123"/>
            <a:ext cx="8229600" cy="1822449"/>
          </a:xfrm>
        </p:spPr>
        <p:txBody>
          <a:bodyPr/>
          <a:lstStyle/>
          <a:p>
            <a:r>
              <a:rPr lang="en-US"/>
              <a:t>Input: large set (e.g., integers or strings)</a:t>
            </a:r>
          </a:p>
          <a:p>
            <a:r>
              <a:rPr lang="en-US"/>
              <a:t>Goal: map `randomly’ to few bins</a:t>
            </a:r>
            <a:endParaRPr lang="he-IL"/>
          </a:p>
          <a:p>
            <a:pPr lvl="1"/>
            <a:r>
              <a:rPr lang="en-US"/>
              <a:t>E.g., to ensure efficiency – load balancing, etc.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Adversary chooses inputs that hash to same bin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1968038" y="3125011"/>
            <a:ext cx="1062317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</a:t>
            </a:r>
          </a:p>
          <a:p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2998" y="4993329"/>
                <a:ext cx="1039906" cy="717179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5311" y="4993335"/>
                <a:ext cx="1039906" cy="717177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Magnetic Disk 10"/>
              <p:cNvSpPr/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Flowchart: Magnetic Dis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951" y="4993329"/>
                <a:ext cx="1120590" cy="717177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762903" y="3512037"/>
            <a:ext cx="1027021" cy="29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89924" y="3506228"/>
            <a:ext cx="5758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799636" y="3531732"/>
            <a:ext cx="1572559" cy="25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lowchart: Document 26"/>
          <p:cNvSpPr/>
          <p:nvPr/>
        </p:nvSpPr>
        <p:spPr bwMode="auto">
          <a:xfrm>
            <a:off x="3758857" y="3776069"/>
            <a:ext cx="998290" cy="121726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31,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lowchart: Document 27"/>
          <p:cNvSpPr/>
          <p:nvPr/>
        </p:nvSpPr>
        <p:spPr bwMode="auto">
          <a:xfrm>
            <a:off x="5465311" y="3776070"/>
            <a:ext cx="968188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32, 42,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52, 62,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pitchFamily="34" charset="0"/>
                <a:cs typeface="Arial" pitchFamily="34" charset="0"/>
              </a:rPr>
              <a:t>452,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Document 28"/>
          <p:cNvSpPr/>
          <p:nvPr/>
        </p:nvSpPr>
        <p:spPr bwMode="auto">
          <a:xfrm>
            <a:off x="7377953" y="3756388"/>
            <a:ext cx="977153" cy="1169083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44" y="5751670"/>
            <a:ext cx="379662" cy="379662"/>
          </a:xfrm>
          <a:prstGeom prst="rect">
            <a:avLst/>
          </a:prstGeom>
        </p:spPr>
      </p:pic>
      <p:pic>
        <p:nvPicPr>
          <p:cNvPr id="25" name="Picture 24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16" y="5751670"/>
            <a:ext cx="379662" cy="37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891" y="5030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1032" y="41376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 </a:t>
            </a:r>
          </a:p>
        </p:txBody>
      </p:sp>
      <p:sp>
        <p:nvSpPr>
          <p:cNvPr id="31" name="Trapezoid 30"/>
          <p:cNvSpPr/>
          <p:nvPr/>
        </p:nvSpPr>
        <p:spPr bwMode="auto">
          <a:xfrm flipH="1" flipV="1">
            <a:off x="4970205" y="3103006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57" y="3083906"/>
                <a:ext cx="69525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Image result for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5" y="3198640"/>
            <a:ext cx="609269" cy="5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lipart - &lt;strong&gt;Sad face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98" y="5707566"/>
            <a:ext cx="395292" cy="3765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914400" y="3307976"/>
            <a:ext cx="941294" cy="53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1047" y="3404127"/>
            <a:ext cx="969247" cy="127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895023" y="3451593"/>
            <a:ext cx="931941" cy="402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902875" y="3531733"/>
            <a:ext cx="954142" cy="584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ular Callout 36"/>
          <p:cNvSpPr/>
          <p:nvPr/>
        </p:nvSpPr>
        <p:spPr bwMode="auto">
          <a:xfrm>
            <a:off x="146530" y="3868429"/>
            <a:ext cx="1121917" cy="874317"/>
          </a:xfrm>
          <a:prstGeom prst="wedgeRoundRectCallout">
            <a:avLst>
              <a:gd name="adj1" fmla="val -11265"/>
              <a:gd name="adj2" fmla="val -69851"/>
              <a:gd name="adj3" fmla="val 16667"/>
            </a:avLst>
          </a:prstGeom>
          <a:solidFill>
            <a:srgbClr val="FFFFCC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Inputs to overload the `2’ bin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695496"/>
            <a:ext cx="20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Algorithmic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Complexity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Denial-of-Service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3637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November | 2010 | &quot;Granny Beads and Grocery Store Feet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0" y="3491243"/>
            <a:ext cx="579731" cy="62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Security Goal: Collision Resistance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collision: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two inputs (names) with same hash: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𝐵𝑜𝑏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𝑃h𝑖𝑙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Every hash has collisions, since |input|&gt;&gt;|output| !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Collision resistance: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names randomly until a collision is found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(on average)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names (number of bins)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555" y="809741"/>
                <a:ext cx="8229600" cy="2372868"/>
              </a:xfrm>
              <a:blipFill>
                <a:blip r:embed="rId4"/>
                <a:stretch>
                  <a:fillRect l="-154" t="-159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Flowchart: Document 7"/>
          <p:cNvSpPr/>
          <p:nvPr/>
        </p:nvSpPr>
        <p:spPr bwMode="auto">
          <a:xfrm>
            <a:off x="2097636" y="3616979"/>
            <a:ext cx="968188" cy="2626659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Abe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John</a:t>
            </a:r>
          </a:p>
          <a:p>
            <a:r>
              <a:rPr lang="en-US" strike="sng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Bob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….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8"/>
              <p:cNvSpPr/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554" y="5485307"/>
                <a:ext cx="1039906" cy="717179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Magnetic Disk 9"/>
              <p:cNvSpPr/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Flowchart: Magnetic Dis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189" y="5485307"/>
                <a:ext cx="1039906" cy="717177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4477766" y="3998196"/>
            <a:ext cx="1549619" cy="3754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027384" y="3998196"/>
            <a:ext cx="5758" cy="303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027385" y="3998196"/>
            <a:ext cx="1291631" cy="2698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0" y="5417439"/>
            <a:ext cx="417140" cy="53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Flowchart: Document 26"/>
          <p:cNvSpPr/>
          <p:nvPr/>
        </p:nvSpPr>
        <p:spPr bwMode="auto">
          <a:xfrm>
            <a:off x="5438922" y="4268038"/>
            <a:ext cx="1232037" cy="114940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Phil,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Bob,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21" idx="3"/>
          </p:cNvCxnSpPr>
          <p:nvPr/>
        </p:nvCxnSpPr>
        <p:spPr bwMode="auto">
          <a:xfrm flipV="1">
            <a:off x="805060" y="5682533"/>
            <a:ext cx="1377741" cy="3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874838" y="3865080"/>
            <a:ext cx="1260126" cy="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720" y="5485307"/>
                <a:ext cx="1120590" cy="717177"/>
              </a:xfrm>
              <a:prstGeom prst="flowChartMagneticDisk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85" y="5239610"/>
            <a:ext cx="379662" cy="3796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0660" y="55225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</a:t>
            </a:r>
          </a:p>
        </p:txBody>
      </p:sp>
      <p:pic>
        <p:nvPicPr>
          <p:cNvPr id="31" name="Picture 30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5239610"/>
            <a:ext cx="379662" cy="379662"/>
          </a:xfrm>
          <a:prstGeom prst="rect">
            <a:avLst/>
          </a:prstGeom>
        </p:spPr>
      </p:pic>
      <p:pic>
        <p:nvPicPr>
          <p:cNvPr id="32" name="Picture 31" descr="All This Is That: The origin and back story of the &lt;strong&gt;smiley&lt;/strong&gt; &lt;strong&gt;face&lt;/strong&gt;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76" y="5239610"/>
            <a:ext cx="379662" cy="379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solidFill>
                <a:srgbClr val="EE1222">
                  <a:alpha val="67059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Must try many names to find name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</m:oMath>
                </a14:m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dirty="0" err="1">
                    <a:latin typeface="Arial" pitchFamily="34" charset="0"/>
                    <a:cs typeface="Arial" pitchFamily="34" charset="0"/>
                  </a:rPr>
                  <a:t>s.t.</a:t>
                </a:r>
                <a:br>
                  <a:rPr lang="en-US" sz="1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(′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𝐵𝑜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11" y="4286350"/>
                <a:ext cx="1549544" cy="996722"/>
              </a:xfrm>
              <a:prstGeom prst="wedgeRoundRectCallout">
                <a:avLst>
                  <a:gd name="adj1" fmla="val -37825"/>
                  <a:gd name="adj2" fmla="val -66196"/>
                  <a:gd name="adj3" fmla="val 16667"/>
                </a:avLst>
              </a:prstGeom>
              <a:blipFill>
                <a:blip r:embed="rId10"/>
                <a:stretch>
                  <a:fillRect b="-215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 33"/>
          <p:cNvSpPr/>
          <p:nvPr/>
        </p:nvSpPr>
        <p:spPr bwMode="auto">
          <a:xfrm flipH="1" flipV="1">
            <a:off x="5168788" y="3602485"/>
            <a:ext cx="1650825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Hash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4" y="3616979"/>
                <a:ext cx="1176925" cy="369332"/>
              </a:xfrm>
              <a:prstGeom prst="rect">
                <a:avLst/>
              </a:prstGeom>
              <a:blipFill>
                <a:blip r:embed="rId11"/>
                <a:stretch>
                  <a:fillRect l="-537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/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6FD647B-74CA-AB4F-9800-D4C259B52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889" y="3643636"/>
                <a:ext cx="2285679" cy="17491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/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6DEC65-8147-314A-8235-4DD93811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012" y="3933266"/>
                <a:ext cx="2176460" cy="13150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/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216560-140F-4D4D-912A-BB3B127B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4" y="4276538"/>
                <a:ext cx="53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/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′∘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4FEA6-AFD9-464A-B938-CDB6A48D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42" y="4737665"/>
                <a:ext cx="585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/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142566-04CF-6A46-91A2-84912681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08" y="4626787"/>
                <a:ext cx="152080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FBFF9-9ADA-5F40-B010-12F44877CDF3}"/>
              </a:ext>
            </a:extLst>
          </p:cNvPr>
          <p:cNvCxnSpPr/>
          <p:nvPr/>
        </p:nvCxnSpPr>
        <p:spPr bwMode="auto">
          <a:xfrm>
            <a:off x="3867348" y="4477354"/>
            <a:ext cx="2967318" cy="331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C19802-EEC2-094E-B596-08157EF04DC9}"/>
              </a:ext>
            </a:extLst>
          </p:cNvPr>
          <p:cNvCxnSpPr/>
          <p:nvPr/>
        </p:nvCxnSpPr>
        <p:spPr bwMode="auto">
          <a:xfrm flipV="1">
            <a:off x="3867348" y="4809049"/>
            <a:ext cx="2967318" cy="11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/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E187DA-05EA-7C47-8070-82D9C7ED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64" y="3798878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2">
            <a:extLst>
              <a:ext uri="{FF2B5EF4-FFF2-40B4-BE49-F238E27FC236}">
                <a16:creationId xmlns:a16="http://schemas.microsoft.com/office/drawing/2014/main" id="{A8418CEB-D82B-FD4D-93D3-EFA0C7DD6520}"/>
              </a:ext>
            </a:extLst>
          </p:cNvPr>
          <p:cNvSpPr/>
          <p:nvPr/>
        </p:nvSpPr>
        <p:spPr bwMode="auto">
          <a:xfrm>
            <a:off x="906774" y="4083797"/>
            <a:ext cx="1299882" cy="385482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Adversary</a:t>
            </a:r>
          </a:p>
        </p:txBody>
      </p:sp>
      <p:sp>
        <p:nvSpPr>
          <p:cNvPr id="47" name="Down Arrow 4">
            <a:extLst>
              <a:ext uri="{FF2B5EF4-FFF2-40B4-BE49-F238E27FC236}">
                <a16:creationId xmlns:a16="http://schemas.microsoft.com/office/drawing/2014/main" id="{412CF2EE-AA97-2A45-BF22-7BE49E0F1340}"/>
              </a:ext>
            </a:extLst>
          </p:cNvPr>
          <p:cNvSpPr/>
          <p:nvPr/>
        </p:nvSpPr>
        <p:spPr bwMode="auto">
          <a:xfrm>
            <a:off x="1380121" y="4477353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/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Collision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GB" altLang="en-US" i="1" kern="0" dirty="0">
                            <a:solidFill>
                              <a:srgbClr val="006633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kumimoji="0" lang="en-US" sz="18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err="1">
                    <a:latin typeface="Arial" pitchFamily="34" charset="0"/>
                    <a:cs typeface="Arial" pitchFamily="34" charset="0"/>
                  </a:rPr>
                  <a:t>s.t.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01ABC1-F3D4-F24A-B65A-CD1C17CD1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79" y="4763908"/>
                <a:ext cx="1927998" cy="650566"/>
              </a:xfrm>
              <a:prstGeom prst="rect">
                <a:avLst/>
              </a:prstGeom>
              <a:blipFill>
                <a:blip r:embed="rId10"/>
                <a:stretch>
                  <a:fillRect l="-2614" t="-3774" b="-1132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">
            <a:extLst>
              <a:ext uri="{FF2B5EF4-FFF2-40B4-BE49-F238E27FC236}">
                <a16:creationId xmlns:a16="http://schemas.microsoft.com/office/drawing/2014/main" id="{761AA6E5-088F-244B-9EC5-16EA108F9096}"/>
              </a:ext>
            </a:extLst>
          </p:cNvPr>
          <p:cNvSpPr/>
          <p:nvPr/>
        </p:nvSpPr>
        <p:spPr bwMode="auto">
          <a:xfrm>
            <a:off x="1373316" y="3829576"/>
            <a:ext cx="320037" cy="2489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/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6EDEC5-4C95-7C47-84DC-1B123370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9" y="3429000"/>
                <a:ext cx="498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Collision Resistant Hash Function (CRHF)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CRHF if it is hard 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find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collisions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Note: attacker can always try inputs randomly till finding collisions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But this should be ineffective: must try about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𝑅𝑎𝑛𝑔𝑒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values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Hard means that the probability that the attacker succeeds in finding a collision is negligible.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69" y="966158"/>
                <a:ext cx="8380272" cy="1739935"/>
              </a:xfrm>
              <a:blipFill>
                <a:blip r:embed="rId3"/>
                <a:stretch>
                  <a:fillRect l="-303" t="-2158" b="-1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C64B3-F889-E048-92E9-C9F23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3253055"/>
            <a:ext cx="6781999" cy="2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20971</TotalTime>
  <Words>3987</Words>
  <Application>Microsoft Macintosh PowerPoint</Application>
  <PresentationFormat>On-screen Show (4:3)</PresentationFormat>
  <Paragraphs>668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Cambria Math</vt:lpstr>
      <vt:lpstr>Garamond</vt:lpstr>
      <vt:lpstr>Tahoma</vt:lpstr>
      <vt:lpstr>Times New Roman</vt:lpstr>
      <vt:lpstr>Wingdings</vt:lpstr>
      <vt:lpstr>Edge</vt:lpstr>
      <vt:lpstr>CSE 3400 - Introduction to Computer &amp; Network Security  (aka: Introduction to Cybersecurity)  Lecture 6 Hash Functions – Part I </vt:lpstr>
      <vt:lpstr>Outline</vt:lpstr>
      <vt:lpstr>Hash Functions</vt:lpstr>
      <vt:lpstr>Hash functions: simple examples</vt:lpstr>
      <vt:lpstr>Motivation: Hashing for efficiency</vt:lpstr>
      <vt:lpstr>Collisions?</vt:lpstr>
      <vt:lpstr>Security Goal: Collision Resistance </vt:lpstr>
      <vt:lpstr>Collision Resistant Hash Function (CRHF)</vt:lpstr>
      <vt:lpstr>Collision Resistant Hash Function (CRHF)</vt:lpstr>
      <vt:lpstr>Keyless CRHF Do Not Exist!</vt:lpstr>
      <vt:lpstr>Keyed CRHF</vt:lpstr>
      <vt:lpstr>Keyed CRHF - Definition</vt:lpstr>
      <vt:lpstr>PowerPoint Presentation</vt:lpstr>
      <vt:lpstr>PowerPoint Presentation</vt:lpstr>
      <vt:lpstr>The Birthday Attack (‘Paradox’)</vt:lpstr>
      <vt:lpstr>Collision-Resistance: Applications</vt:lpstr>
      <vt:lpstr>CRHF and Software Distribution</vt:lpstr>
      <vt:lpstr>CRHF: secure, efficient SW distribution</vt:lpstr>
      <vt:lpstr>Weaker Notions of Security</vt:lpstr>
      <vt:lpstr>Target CRHF (TCR Hash Function)</vt:lpstr>
      <vt:lpstr>TCR and Birthday Paradox?</vt:lpstr>
      <vt:lpstr>We (mostly) focus on keyless hash… </vt:lpstr>
      <vt:lpstr>2nd-Preimage-Resistant Hash (SPR)</vt:lpstr>
      <vt:lpstr>CRHF/SPR vs. Applications</vt:lpstr>
      <vt:lpstr>SPR: Collisions to Chosen Messages</vt:lpstr>
      <vt:lpstr>SPR: collisions to chosen message</vt:lpstr>
      <vt:lpstr>SPR &amp; Chosen-prefix vulnerability</vt:lpstr>
      <vt:lpstr>Chosen-prefix Attack 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Random Oracle Model (ROM)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51</cp:revision>
  <cp:lastPrinted>1601-01-01T00:00:00Z</cp:lastPrinted>
  <dcterms:created xsi:type="dcterms:W3CDTF">2003-03-23T06:19:47Z</dcterms:created>
  <dcterms:modified xsi:type="dcterms:W3CDTF">2022-03-03T19:55:53Z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